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8803600" cy="39604950"/>
  <p:notesSz cx="6858000" cy="9144000"/>
  <p:defaultTextStyle>
    <a:defPPr>
      <a:defRPr lang="pl-PL"/>
    </a:defPPr>
    <a:lvl1pPr marL="0" algn="l" defTabSz="3909060" rtl="0" eaLnBrk="1" latinLnBrk="0" hangingPunct="1">
      <a:defRPr sz="7700" kern="1200">
        <a:solidFill>
          <a:schemeClr val="tx1"/>
        </a:solidFill>
        <a:latin typeface="+mn-lt"/>
        <a:ea typeface="+mn-ea"/>
        <a:cs typeface="+mn-cs"/>
      </a:defRPr>
    </a:lvl1pPr>
    <a:lvl2pPr marL="1954530" algn="l" defTabSz="3909060" rtl="0" eaLnBrk="1" latinLnBrk="0" hangingPunct="1">
      <a:defRPr sz="7700" kern="1200">
        <a:solidFill>
          <a:schemeClr val="tx1"/>
        </a:solidFill>
        <a:latin typeface="+mn-lt"/>
        <a:ea typeface="+mn-ea"/>
        <a:cs typeface="+mn-cs"/>
      </a:defRPr>
    </a:lvl2pPr>
    <a:lvl3pPr marL="3909060" algn="l" defTabSz="3909060" rtl="0" eaLnBrk="1" latinLnBrk="0" hangingPunct="1">
      <a:defRPr sz="7700" kern="1200">
        <a:solidFill>
          <a:schemeClr val="tx1"/>
        </a:solidFill>
        <a:latin typeface="+mn-lt"/>
        <a:ea typeface="+mn-ea"/>
        <a:cs typeface="+mn-cs"/>
      </a:defRPr>
    </a:lvl3pPr>
    <a:lvl4pPr marL="5863590" algn="l" defTabSz="3909060" rtl="0" eaLnBrk="1" latinLnBrk="0" hangingPunct="1">
      <a:defRPr sz="7700" kern="1200">
        <a:solidFill>
          <a:schemeClr val="tx1"/>
        </a:solidFill>
        <a:latin typeface="+mn-lt"/>
        <a:ea typeface="+mn-ea"/>
        <a:cs typeface="+mn-cs"/>
      </a:defRPr>
    </a:lvl4pPr>
    <a:lvl5pPr marL="7818120" algn="l" defTabSz="3909060" rtl="0" eaLnBrk="1" latinLnBrk="0" hangingPunct="1">
      <a:defRPr sz="7700" kern="1200">
        <a:solidFill>
          <a:schemeClr val="tx1"/>
        </a:solidFill>
        <a:latin typeface="+mn-lt"/>
        <a:ea typeface="+mn-ea"/>
        <a:cs typeface="+mn-cs"/>
      </a:defRPr>
    </a:lvl5pPr>
    <a:lvl6pPr marL="9772650" algn="l" defTabSz="3909060" rtl="0" eaLnBrk="1" latinLnBrk="0" hangingPunct="1">
      <a:defRPr sz="7700" kern="1200">
        <a:solidFill>
          <a:schemeClr val="tx1"/>
        </a:solidFill>
        <a:latin typeface="+mn-lt"/>
        <a:ea typeface="+mn-ea"/>
        <a:cs typeface="+mn-cs"/>
      </a:defRPr>
    </a:lvl6pPr>
    <a:lvl7pPr marL="11727180" algn="l" defTabSz="3909060" rtl="0" eaLnBrk="1" latinLnBrk="0" hangingPunct="1">
      <a:defRPr sz="7700" kern="1200">
        <a:solidFill>
          <a:schemeClr val="tx1"/>
        </a:solidFill>
        <a:latin typeface="+mn-lt"/>
        <a:ea typeface="+mn-ea"/>
        <a:cs typeface="+mn-cs"/>
      </a:defRPr>
    </a:lvl7pPr>
    <a:lvl8pPr marL="13681710" algn="l" defTabSz="3909060" rtl="0" eaLnBrk="1" latinLnBrk="0" hangingPunct="1">
      <a:defRPr sz="7700" kern="1200">
        <a:solidFill>
          <a:schemeClr val="tx1"/>
        </a:solidFill>
        <a:latin typeface="+mn-lt"/>
        <a:ea typeface="+mn-ea"/>
        <a:cs typeface="+mn-cs"/>
      </a:defRPr>
    </a:lvl8pPr>
    <a:lvl9pPr marL="15636240" algn="l" defTabSz="3909060" rtl="0" eaLnBrk="1" latinLnBrk="0" hangingPunct="1">
      <a:defRPr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639" autoAdjust="0"/>
    <p:restoredTop sz="95128" autoAdjust="0"/>
  </p:normalViewPr>
  <p:slideViewPr>
    <p:cSldViewPr>
      <p:cViewPr>
        <p:scale>
          <a:sx n="50" d="100"/>
          <a:sy n="50" d="100"/>
        </p:scale>
        <p:origin x="-1074" y="3810"/>
      </p:cViewPr>
      <p:guideLst>
        <p:guide orient="horz" pos="12474"/>
        <p:guide pos="90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2160270" y="12303207"/>
            <a:ext cx="24483060" cy="8489394"/>
          </a:xfrm>
        </p:spPr>
        <p:txBody>
          <a:bodyPr/>
          <a:lstStyle/>
          <a:p>
            <a:r>
              <a:rPr lang="pl-PL" smtClean="0"/>
              <a:t>Kliknij, aby edytować styl</a:t>
            </a:r>
            <a:endParaRPr lang="en-US"/>
          </a:p>
        </p:txBody>
      </p:sp>
      <p:sp>
        <p:nvSpPr>
          <p:cNvPr id="3" name="Podtytuł 2"/>
          <p:cNvSpPr>
            <a:spLocks noGrp="1"/>
          </p:cNvSpPr>
          <p:nvPr>
            <p:ph type="subTitle" idx="1"/>
          </p:nvPr>
        </p:nvSpPr>
        <p:spPr>
          <a:xfrm>
            <a:off x="4320540" y="22442805"/>
            <a:ext cx="20162520" cy="10121265"/>
          </a:xfrm>
        </p:spPr>
        <p:txBody>
          <a:bodyPr/>
          <a:lstStyle>
            <a:lvl1pPr marL="0" indent="0" algn="ctr">
              <a:buNone/>
              <a:defRPr>
                <a:solidFill>
                  <a:schemeClr val="tx1">
                    <a:tint val="75000"/>
                  </a:schemeClr>
                </a:solidFill>
              </a:defRPr>
            </a:lvl1pPr>
            <a:lvl2pPr marL="1954530" indent="0" algn="ctr">
              <a:buNone/>
              <a:defRPr>
                <a:solidFill>
                  <a:schemeClr val="tx1">
                    <a:tint val="75000"/>
                  </a:schemeClr>
                </a:solidFill>
              </a:defRPr>
            </a:lvl2pPr>
            <a:lvl3pPr marL="3909060" indent="0" algn="ctr">
              <a:buNone/>
              <a:defRPr>
                <a:solidFill>
                  <a:schemeClr val="tx1">
                    <a:tint val="75000"/>
                  </a:schemeClr>
                </a:solidFill>
              </a:defRPr>
            </a:lvl3pPr>
            <a:lvl4pPr marL="5863590" indent="0" algn="ctr">
              <a:buNone/>
              <a:defRPr>
                <a:solidFill>
                  <a:schemeClr val="tx1">
                    <a:tint val="75000"/>
                  </a:schemeClr>
                </a:solidFill>
              </a:defRPr>
            </a:lvl4pPr>
            <a:lvl5pPr marL="7818120" indent="0" algn="ctr">
              <a:buNone/>
              <a:defRPr>
                <a:solidFill>
                  <a:schemeClr val="tx1">
                    <a:tint val="75000"/>
                  </a:schemeClr>
                </a:solidFill>
              </a:defRPr>
            </a:lvl5pPr>
            <a:lvl6pPr marL="9772650" indent="0" algn="ctr">
              <a:buNone/>
              <a:defRPr>
                <a:solidFill>
                  <a:schemeClr val="tx1">
                    <a:tint val="75000"/>
                  </a:schemeClr>
                </a:solidFill>
              </a:defRPr>
            </a:lvl6pPr>
            <a:lvl7pPr marL="11727180" indent="0" algn="ctr">
              <a:buNone/>
              <a:defRPr>
                <a:solidFill>
                  <a:schemeClr val="tx1">
                    <a:tint val="75000"/>
                  </a:schemeClr>
                </a:solidFill>
              </a:defRPr>
            </a:lvl7pPr>
            <a:lvl8pPr marL="13681710" indent="0" algn="ctr">
              <a:buNone/>
              <a:defRPr>
                <a:solidFill>
                  <a:schemeClr val="tx1">
                    <a:tint val="75000"/>
                  </a:schemeClr>
                </a:solidFill>
              </a:defRPr>
            </a:lvl8pPr>
            <a:lvl9pPr marL="1563624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629BAB1B-ADDF-4B41-9671-E7CE8B506474}" type="datetimeFigureOut">
              <a:rPr lang="en-US" smtClean="0"/>
              <a:pPr/>
              <a:t>6/4/2014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29BAB1B-ADDF-4B41-9671-E7CE8B506474}" type="datetimeFigureOut">
              <a:rPr lang="en-US" smtClean="0"/>
              <a:pPr/>
              <a:t>6/4/2014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783225" y="9158647"/>
            <a:ext cx="20412551" cy="195155222"/>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35568" y="9158647"/>
            <a:ext cx="60767595" cy="19515522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29BAB1B-ADDF-4B41-9671-E7CE8B506474}" type="datetimeFigureOut">
              <a:rPr lang="en-US" smtClean="0"/>
              <a:pPr/>
              <a:t>6/4/2014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629BAB1B-ADDF-4B41-9671-E7CE8B506474}" type="datetimeFigureOut">
              <a:rPr lang="en-US" smtClean="0"/>
              <a:pPr/>
              <a:t>6/4/2014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2275286" y="25449850"/>
            <a:ext cx="24483060" cy="7865983"/>
          </a:xfrm>
        </p:spPr>
        <p:txBody>
          <a:bodyPr anchor="t"/>
          <a:lstStyle>
            <a:lvl1pPr algn="l">
              <a:defRPr sz="17100" b="1" cap="all"/>
            </a:lvl1pPr>
          </a:lstStyle>
          <a:p>
            <a:r>
              <a:rPr lang="pl-PL" smtClean="0"/>
              <a:t>Kliknij, aby edytować styl</a:t>
            </a:r>
            <a:endParaRPr lang="en-US"/>
          </a:p>
        </p:txBody>
      </p:sp>
      <p:sp>
        <p:nvSpPr>
          <p:cNvPr id="3" name="Symbol zastępczy tekstu 2"/>
          <p:cNvSpPr>
            <a:spLocks noGrp="1"/>
          </p:cNvSpPr>
          <p:nvPr>
            <p:ph type="body" idx="1"/>
          </p:nvPr>
        </p:nvSpPr>
        <p:spPr>
          <a:xfrm>
            <a:off x="2275286" y="16786270"/>
            <a:ext cx="24483060" cy="8663580"/>
          </a:xfrm>
        </p:spPr>
        <p:txBody>
          <a:bodyPr anchor="b"/>
          <a:lstStyle>
            <a:lvl1pPr marL="0" indent="0">
              <a:buNone/>
              <a:defRPr sz="8600">
                <a:solidFill>
                  <a:schemeClr val="tx1">
                    <a:tint val="75000"/>
                  </a:schemeClr>
                </a:solidFill>
              </a:defRPr>
            </a:lvl1pPr>
            <a:lvl2pPr marL="1954530" indent="0">
              <a:buNone/>
              <a:defRPr sz="7700">
                <a:solidFill>
                  <a:schemeClr val="tx1">
                    <a:tint val="75000"/>
                  </a:schemeClr>
                </a:solidFill>
              </a:defRPr>
            </a:lvl2pPr>
            <a:lvl3pPr marL="3909060" indent="0">
              <a:buNone/>
              <a:defRPr sz="6800">
                <a:solidFill>
                  <a:schemeClr val="tx1">
                    <a:tint val="75000"/>
                  </a:schemeClr>
                </a:solidFill>
              </a:defRPr>
            </a:lvl3pPr>
            <a:lvl4pPr marL="5863590" indent="0">
              <a:buNone/>
              <a:defRPr sz="6000">
                <a:solidFill>
                  <a:schemeClr val="tx1">
                    <a:tint val="75000"/>
                  </a:schemeClr>
                </a:solidFill>
              </a:defRPr>
            </a:lvl4pPr>
            <a:lvl5pPr marL="7818120" indent="0">
              <a:buNone/>
              <a:defRPr sz="6000">
                <a:solidFill>
                  <a:schemeClr val="tx1">
                    <a:tint val="75000"/>
                  </a:schemeClr>
                </a:solidFill>
              </a:defRPr>
            </a:lvl5pPr>
            <a:lvl6pPr marL="9772650" indent="0">
              <a:buNone/>
              <a:defRPr sz="6000">
                <a:solidFill>
                  <a:schemeClr val="tx1">
                    <a:tint val="75000"/>
                  </a:schemeClr>
                </a:solidFill>
              </a:defRPr>
            </a:lvl6pPr>
            <a:lvl7pPr marL="11727180" indent="0">
              <a:buNone/>
              <a:defRPr sz="6000">
                <a:solidFill>
                  <a:schemeClr val="tx1">
                    <a:tint val="75000"/>
                  </a:schemeClr>
                </a:solidFill>
              </a:defRPr>
            </a:lvl7pPr>
            <a:lvl8pPr marL="13681710" indent="0">
              <a:buNone/>
              <a:defRPr sz="6000">
                <a:solidFill>
                  <a:schemeClr val="tx1">
                    <a:tint val="75000"/>
                  </a:schemeClr>
                </a:solidFill>
              </a:defRPr>
            </a:lvl8pPr>
            <a:lvl9pPr marL="15636240" indent="0">
              <a:buNone/>
              <a:defRPr sz="60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29BAB1B-ADDF-4B41-9671-E7CE8B506474}" type="datetimeFigureOut">
              <a:rPr lang="en-US" smtClean="0"/>
              <a:pPr/>
              <a:t>6/4/2014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35570" y="53365842"/>
            <a:ext cx="40590072" cy="150948030"/>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5605700" y="53365842"/>
            <a:ext cx="40590075" cy="150948030"/>
          </a:xfrm>
        </p:spPr>
        <p:txBody>
          <a:bodyPr/>
          <a:lstStyle>
            <a:lvl1pPr>
              <a:defRPr sz="12000"/>
            </a:lvl1pPr>
            <a:lvl2pPr>
              <a:defRPr sz="10300"/>
            </a:lvl2pPr>
            <a:lvl3pPr>
              <a:defRPr sz="8600"/>
            </a:lvl3pPr>
            <a:lvl4pPr>
              <a:defRPr sz="7700"/>
            </a:lvl4pPr>
            <a:lvl5pPr>
              <a:defRPr sz="7700"/>
            </a:lvl5pPr>
            <a:lvl6pPr>
              <a:defRPr sz="7700"/>
            </a:lvl6pPr>
            <a:lvl7pPr>
              <a:defRPr sz="7700"/>
            </a:lvl7pPr>
            <a:lvl8pPr>
              <a:defRPr sz="7700"/>
            </a:lvl8pPr>
            <a:lvl9pPr>
              <a:defRPr sz="77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629BAB1B-ADDF-4B41-9671-E7CE8B506474}" type="datetimeFigureOut">
              <a:rPr lang="en-US" smtClean="0"/>
              <a:pPr/>
              <a:t>6/4/2014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440180" y="1586034"/>
            <a:ext cx="25923240" cy="6600825"/>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1440180" y="8865277"/>
            <a:ext cx="12726592" cy="3694626"/>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lang="pl-PL" smtClean="0"/>
              <a:t>Kliknij, aby edytować style wzorca tekstu</a:t>
            </a:r>
          </a:p>
        </p:txBody>
      </p:sp>
      <p:sp>
        <p:nvSpPr>
          <p:cNvPr id="4" name="Symbol zastępczy zawartości 3"/>
          <p:cNvSpPr>
            <a:spLocks noGrp="1"/>
          </p:cNvSpPr>
          <p:nvPr>
            <p:ph sz="half" idx="2"/>
          </p:nvPr>
        </p:nvSpPr>
        <p:spPr>
          <a:xfrm>
            <a:off x="1440180" y="12559903"/>
            <a:ext cx="12726592" cy="22818688"/>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14631830" y="8865277"/>
            <a:ext cx="12731591" cy="3694626"/>
          </a:xfrm>
        </p:spPr>
        <p:txBody>
          <a:bodyPr anchor="b"/>
          <a:lstStyle>
            <a:lvl1pPr marL="0" indent="0">
              <a:buNone/>
              <a:defRPr sz="10300" b="1"/>
            </a:lvl1pPr>
            <a:lvl2pPr marL="1954530" indent="0">
              <a:buNone/>
              <a:defRPr sz="8600" b="1"/>
            </a:lvl2pPr>
            <a:lvl3pPr marL="3909060" indent="0">
              <a:buNone/>
              <a:defRPr sz="7700" b="1"/>
            </a:lvl3pPr>
            <a:lvl4pPr marL="5863590" indent="0">
              <a:buNone/>
              <a:defRPr sz="6800" b="1"/>
            </a:lvl4pPr>
            <a:lvl5pPr marL="7818120" indent="0">
              <a:buNone/>
              <a:defRPr sz="6800" b="1"/>
            </a:lvl5pPr>
            <a:lvl6pPr marL="9772650" indent="0">
              <a:buNone/>
              <a:defRPr sz="6800" b="1"/>
            </a:lvl6pPr>
            <a:lvl7pPr marL="11727180" indent="0">
              <a:buNone/>
              <a:defRPr sz="6800" b="1"/>
            </a:lvl7pPr>
            <a:lvl8pPr marL="13681710" indent="0">
              <a:buNone/>
              <a:defRPr sz="6800" b="1"/>
            </a:lvl8pPr>
            <a:lvl9pPr marL="15636240" indent="0">
              <a:buNone/>
              <a:defRPr sz="6800" b="1"/>
            </a:lvl9pPr>
          </a:lstStyle>
          <a:p>
            <a:pPr lvl="0"/>
            <a:r>
              <a:rPr lang="pl-PL" smtClean="0"/>
              <a:t>Kliknij, aby edytować style wzorca tekstu</a:t>
            </a:r>
          </a:p>
        </p:txBody>
      </p:sp>
      <p:sp>
        <p:nvSpPr>
          <p:cNvPr id="6" name="Symbol zastępczy zawartości 5"/>
          <p:cNvSpPr>
            <a:spLocks noGrp="1"/>
          </p:cNvSpPr>
          <p:nvPr>
            <p:ph sz="quarter" idx="4"/>
          </p:nvPr>
        </p:nvSpPr>
        <p:spPr>
          <a:xfrm>
            <a:off x="14631830" y="12559903"/>
            <a:ext cx="12731591" cy="22818688"/>
          </a:xfrm>
        </p:spPr>
        <p:txBody>
          <a:bodyPr/>
          <a:lstStyle>
            <a:lvl1pPr>
              <a:defRPr sz="10300"/>
            </a:lvl1pPr>
            <a:lvl2pPr>
              <a:defRPr sz="8600"/>
            </a:lvl2pPr>
            <a:lvl3pPr>
              <a:defRPr sz="7700"/>
            </a:lvl3pPr>
            <a:lvl4pPr>
              <a:defRPr sz="6800"/>
            </a:lvl4pPr>
            <a:lvl5pPr>
              <a:defRPr sz="6800"/>
            </a:lvl5pPr>
            <a:lvl6pPr>
              <a:defRPr sz="6800"/>
            </a:lvl6pPr>
            <a:lvl7pPr>
              <a:defRPr sz="6800"/>
            </a:lvl7pPr>
            <a:lvl8pPr>
              <a:defRPr sz="6800"/>
            </a:lvl8pPr>
            <a:lvl9pPr>
              <a:defRPr sz="6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629BAB1B-ADDF-4B41-9671-E7CE8B506474}" type="datetimeFigureOut">
              <a:rPr lang="en-US" smtClean="0"/>
              <a:pPr/>
              <a:t>6/4/2014</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629BAB1B-ADDF-4B41-9671-E7CE8B506474}" type="datetimeFigureOut">
              <a:rPr lang="en-US" smtClean="0"/>
              <a:pPr/>
              <a:t>6/4/2014</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29BAB1B-ADDF-4B41-9671-E7CE8B506474}" type="datetimeFigureOut">
              <a:rPr lang="en-US" smtClean="0"/>
              <a:pPr/>
              <a:t>6/4/2014</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440182" y="1576864"/>
            <a:ext cx="9476186" cy="6710839"/>
          </a:xfrm>
        </p:spPr>
        <p:txBody>
          <a:bodyPr anchor="b"/>
          <a:lstStyle>
            <a:lvl1pPr algn="l">
              <a:defRPr sz="8600" b="1"/>
            </a:lvl1pPr>
          </a:lstStyle>
          <a:p>
            <a:r>
              <a:rPr lang="pl-PL" smtClean="0"/>
              <a:t>Kliknij, aby edytować styl</a:t>
            </a:r>
            <a:endParaRPr lang="en-US"/>
          </a:p>
        </p:txBody>
      </p:sp>
      <p:sp>
        <p:nvSpPr>
          <p:cNvPr id="3" name="Symbol zastępczy zawartości 2"/>
          <p:cNvSpPr>
            <a:spLocks noGrp="1"/>
          </p:cNvSpPr>
          <p:nvPr>
            <p:ph idx="1"/>
          </p:nvPr>
        </p:nvSpPr>
        <p:spPr>
          <a:xfrm>
            <a:off x="11261407" y="1576866"/>
            <a:ext cx="16102013" cy="33801728"/>
          </a:xfrm>
        </p:spPr>
        <p:txBody>
          <a:bodyPr/>
          <a:lstStyle>
            <a:lvl1pPr>
              <a:defRPr sz="13700"/>
            </a:lvl1pPr>
            <a:lvl2pPr>
              <a:defRPr sz="12000"/>
            </a:lvl2pPr>
            <a:lvl3pPr>
              <a:defRPr sz="10300"/>
            </a:lvl3pPr>
            <a:lvl4pPr>
              <a:defRPr sz="8600"/>
            </a:lvl4pPr>
            <a:lvl5pPr>
              <a:defRPr sz="8600"/>
            </a:lvl5pPr>
            <a:lvl6pPr>
              <a:defRPr sz="8600"/>
            </a:lvl6pPr>
            <a:lvl7pPr>
              <a:defRPr sz="8600"/>
            </a:lvl7pPr>
            <a:lvl8pPr>
              <a:defRPr sz="8600"/>
            </a:lvl8pPr>
            <a:lvl9pPr>
              <a:defRPr sz="8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1440182" y="8287705"/>
            <a:ext cx="9476186" cy="27090889"/>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29BAB1B-ADDF-4B41-9671-E7CE8B506474}" type="datetimeFigureOut">
              <a:rPr lang="en-US" smtClean="0"/>
              <a:pPr/>
              <a:t>6/4/2014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645707" y="27723465"/>
            <a:ext cx="17282160" cy="3272912"/>
          </a:xfrm>
        </p:spPr>
        <p:txBody>
          <a:bodyPr anchor="b"/>
          <a:lstStyle>
            <a:lvl1pPr algn="l">
              <a:defRPr sz="8600" b="1"/>
            </a:lvl1pPr>
          </a:lstStyle>
          <a:p>
            <a:r>
              <a:rPr lang="pl-PL" smtClean="0"/>
              <a:t>Kliknij, aby edytować styl</a:t>
            </a:r>
            <a:endParaRPr lang="en-US"/>
          </a:p>
        </p:txBody>
      </p:sp>
      <p:sp>
        <p:nvSpPr>
          <p:cNvPr id="3" name="Symbol zastępczy obrazu 2"/>
          <p:cNvSpPr>
            <a:spLocks noGrp="1"/>
          </p:cNvSpPr>
          <p:nvPr>
            <p:ph type="pic" idx="1"/>
          </p:nvPr>
        </p:nvSpPr>
        <p:spPr>
          <a:xfrm>
            <a:off x="5645707" y="3538776"/>
            <a:ext cx="17282160" cy="23762970"/>
          </a:xfrm>
        </p:spPr>
        <p:txBody>
          <a:bodyPr/>
          <a:lstStyle>
            <a:lvl1pPr marL="0" indent="0">
              <a:buNone/>
              <a:defRPr sz="13700"/>
            </a:lvl1pPr>
            <a:lvl2pPr marL="1954530" indent="0">
              <a:buNone/>
              <a:defRPr sz="12000"/>
            </a:lvl2pPr>
            <a:lvl3pPr marL="3909060" indent="0">
              <a:buNone/>
              <a:defRPr sz="10300"/>
            </a:lvl3pPr>
            <a:lvl4pPr marL="5863590" indent="0">
              <a:buNone/>
              <a:defRPr sz="8600"/>
            </a:lvl4pPr>
            <a:lvl5pPr marL="7818120" indent="0">
              <a:buNone/>
              <a:defRPr sz="8600"/>
            </a:lvl5pPr>
            <a:lvl6pPr marL="9772650" indent="0">
              <a:buNone/>
              <a:defRPr sz="8600"/>
            </a:lvl6pPr>
            <a:lvl7pPr marL="11727180" indent="0">
              <a:buNone/>
              <a:defRPr sz="8600"/>
            </a:lvl7pPr>
            <a:lvl8pPr marL="13681710" indent="0">
              <a:buNone/>
              <a:defRPr sz="8600"/>
            </a:lvl8pPr>
            <a:lvl9pPr marL="15636240" indent="0">
              <a:buNone/>
              <a:defRPr sz="8600"/>
            </a:lvl9pPr>
          </a:lstStyle>
          <a:p>
            <a:endParaRPr lang="en-US"/>
          </a:p>
        </p:txBody>
      </p:sp>
      <p:sp>
        <p:nvSpPr>
          <p:cNvPr id="4" name="Symbol zastępczy tekstu 3"/>
          <p:cNvSpPr>
            <a:spLocks noGrp="1"/>
          </p:cNvSpPr>
          <p:nvPr>
            <p:ph type="body" sz="half" idx="2"/>
          </p:nvPr>
        </p:nvSpPr>
        <p:spPr>
          <a:xfrm>
            <a:off x="5645707" y="30996377"/>
            <a:ext cx="17282160" cy="4648078"/>
          </a:xfrm>
        </p:spPr>
        <p:txBody>
          <a:bodyPr/>
          <a:lstStyle>
            <a:lvl1pPr marL="0" indent="0">
              <a:buNone/>
              <a:defRPr sz="6000"/>
            </a:lvl1pPr>
            <a:lvl2pPr marL="1954530" indent="0">
              <a:buNone/>
              <a:defRPr sz="5100"/>
            </a:lvl2pPr>
            <a:lvl3pPr marL="3909060" indent="0">
              <a:buNone/>
              <a:defRPr sz="4300"/>
            </a:lvl3pPr>
            <a:lvl4pPr marL="5863590" indent="0">
              <a:buNone/>
              <a:defRPr sz="3800"/>
            </a:lvl4pPr>
            <a:lvl5pPr marL="7818120" indent="0">
              <a:buNone/>
              <a:defRPr sz="3800"/>
            </a:lvl5pPr>
            <a:lvl6pPr marL="9772650" indent="0">
              <a:buNone/>
              <a:defRPr sz="3800"/>
            </a:lvl6pPr>
            <a:lvl7pPr marL="11727180" indent="0">
              <a:buNone/>
              <a:defRPr sz="3800"/>
            </a:lvl7pPr>
            <a:lvl8pPr marL="13681710" indent="0">
              <a:buNone/>
              <a:defRPr sz="3800"/>
            </a:lvl8pPr>
            <a:lvl9pPr marL="15636240" indent="0">
              <a:buNone/>
              <a:defRPr sz="38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29BAB1B-ADDF-4B41-9671-E7CE8B506474}" type="datetimeFigureOut">
              <a:rPr lang="en-US" smtClean="0"/>
              <a:pPr/>
              <a:t>6/4/2014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853241A-8316-4322-937A-FAD808E09C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stretch>
            <a:fillRect l="-42000" r="-42000" b="-7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440180" y="1586034"/>
            <a:ext cx="25923240" cy="6600825"/>
          </a:xfrm>
          <a:prstGeom prst="rect">
            <a:avLst/>
          </a:prstGeom>
        </p:spPr>
        <p:txBody>
          <a:bodyPr vert="horz" lIns="390906" tIns="195453" rIns="390906" bIns="195453"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1440180" y="9241158"/>
            <a:ext cx="25923240" cy="26137436"/>
          </a:xfrm>
          <a:prstGeom prst="rect">
            <a:avLst/>
          </a:prstGeom>
        </p:spPr>
        <p:txBody>
          <a:bodyPr vert="horz" lIns="390906" tIns="195453" rIns="390906" bIns="195453"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1440180" y="36707924"/>
            <a:ext cx="6720840" cy="2108597"/>
          </a:xfrm>
          <a:prstGeom prst="rect">
            <a:avLst/>
          </a:prstGeom>
        </p:spPr>
        <p:txBody>
          <a:bodyPr vert="horz" lIns="390906" tIns="195453" rIns="390906" bIns="195453" rtlCol="0" anchor="ctr"/>
          <a:lstStyle>
            <a:lvl1pPr algn="l">
              <a:defRPr sz="5100">
                <a:solidFill>
                  <a:schemeClr val="tx1">
                    <a:tint val="75000"/>
                  </a:schemeClr>
                </a:solidFill>
              </a:defRPr>
            </a:lvl1pPr>
          </a:lstStyle>
          <a:p>
            <a:fld id="{629BAB1B-ADDF-4B41-9671-E7CE8B506474}" type="datetimeFigureOut">
              <a:rPr lang="en-US" smtClean="0"/>
              <a:pPr/>
              <a:t>6/4/2014</a:t>
            </a:fld>
            <a:endParaRPr lang="en-US"/>
          </a:p>
        </p:txBody>
      </p:sp>
      <p:sp>
        <p:nvSpPr>
          <p:cNvPr id="5" name="Symbol zastępczy stopki 4"/>
          <p:cNvSpPr>
            <a:spLocks noGrp="1"/>
          </p:cNvSpPr>
          <p:nvPr>
            <p:ph type="ftr" sz="quarter" idx="3"/>
          </p:nvPr>
        </p:nvSpPr>
        <p:spPr>
          <a:xfrm>
            <a:off x="9841230" y="36707924"/>
            <a:ext cx="9121140" cy="2108597"/>
          </a:xfrm>
          <a:prstGeom prst="rect">
            <a:avLst/>
          </a:prstGeom>
        </p:spPr>
        <p:txBody>
          <a:bodyPr vert="horz" lIns="390906" tIns="195453" rIns="390906" bIns="195453" rtlCol="0" anchor="ctr"/>
          <a:lstStyle>
            <a:lvl1pPr algn="ctr">
              <a:defRPr sz="51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20642580" y="36707924"/>
            <a:ext cx="6720840" cy="2108597"/>
          </a:xfrm>
          <a:prstGeom prst="rect">
            <a:avLst/>
          </a:prstGeom>
        </p:spPr>
        <p:txBody>
          <a:bodyPr vert="horz" lIns="390906" tIns="195453" rIns="390906" bIns="195453" rtlCol="0" anchor="ctr"/>
          <a:lstStyle>
            <a:lvl1pPr algn="r">
              <a:defRPr sz="5100">
                <a:solidFill>
                  <a:schemeClr val="tx1">
                    <a:tint val="75000"/>
                  </a:schemeClr>
                </a:solidFill>
              </a:defRPr>
            </a:lvl1pPr>
          </a:lstStyle>
          <a:p>
            <a:fld id="{2853241A-8316-4322-937A-FAD808E09C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9060" rtl="0" eaLnBrk="1" latinLnBrk="0" hangingPunct="1">
        <a:spcBef>
          <a:spcPct val="0"/>
        </a:spcBef>
        <a:buNone/>
        <a:defRPr sz="18800" kern="1200">
          <a:solidFill>
            <a:schemeClr val="tx1"/>
          </a:solidFill>
          <a:latin typeface="+mj-lt"/>
          <a:ea typeface="+mj-ea"/>
          <a:cs typeface="+mj-cs"/>
        </a:defRPr>
      </a:lvl1pPr>
    </p:titleStyle>
    <p:bodyStyle>
      <a:lvl1pPr marL="1465898" indent="-1465898" algn="l" defTabSz="3909060" rtl="0" eaLnBrk="1" latinLnBrk="0" hangingPunct="1">
        <a:spcBef>
          <a:spcPct val="20000"/>
        </a:spcBef>
        <a:buFont typeface="Arial" pitchFamily="34" charset="0"/>
        <a:buChar char="•"/>
        <a:defRPr sz="13700" kern="1200">
          <a:solidFill>
            <a:schemeClr val="tx1"/>
          </a:solidFill>
          <a:latin typeface="+mn-lt"/>
          <a:ea typeface="+mn-ea"/>
          <a:cs typeface="+mn-cs"/>
        </a:defRPr>
      </a:lvl1pPr>
      <a:lvl2pPr marL="3176111" indent="-1221581" algn="l" defTabSz="3909060" rtl="0" eaLnBrk="1" latinLnBrk="0" hangingPunct="1">
        <a:spcBef>
          <a:spcPct val="20000"/>
        </a:spcBef>
        <a:buFont typeface="Arial" pitchFamily="34" charset="0"/>
        <a:buChar char="–"/>
        <a:defRPr sz="12000" kern="1200">
          <a:solidFill>
            <a:schemeClr val="tx1"/>
          </a:solidFill>
          <a:latin typeface="+mn-lt"/>
          <a:ea typeface="+mn-ea"/>
          <a:cs typeface="+mn-cs"/>
        </a:defRPr>
      </a:lvl2pPr>
      <a:lvl3pPr marL="4886325" indent="-977265" algn="l" defTabSz="3909060" rtl="0" eaLnBrk="1" latinLnBrk="0" hangingPunct="1">
        <a:spcBef>
          <a:spcPct val="20000"/>
        </a:spcBef>
        <a:buFont typeface="Arial" pitchFamily="34" charset="0"/>
        <a:buChar char="•"/>
        <a:defRPr sz="10300" kern="1200">
          <a:solidFill>
            <a:schemeClr val="tx1"/>
          </a:solidFill>
          <a:latin typeface="+mn-lt"/>
          <a:ea typeface="+mn-ea"/>
          <a:cs typeface="+mn-cs"/>
        </a:defRPr>
      </a:lvl3pPr>
      <a:lvl4pPr marL="684085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4pPr>
      <a:lvl5pPr marL="879538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5pPr>
      <a:lvl6pPr marL="1074991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6pPr>
      <a:lvl7pPr marL="1270444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7pPr>
      <a:lvl8pPr marL="1465897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8pPr>
      <a:lvl9pPr marL="16613505" indent="-977265" algn="l" defTabSz="3909060"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pl-PL"/>
      </a:defPPr>
      <a:lvl1pPr marL="0" algn="l" defTabSz="3909060" rtl="0" eaLnBrk="1" latinLnBrk="0" hangingPunct="1">
        <a:defRPr sz="7700" kern="1200">
          <a:solidFill>
            <a:schemeClr val="tx1"/>
          </a:solidFill>
          <a:latin typeface="+mn-lt"/>
          <a:ea typeface="+mn-ea"/>
          <a:cs typeface="+mn-cs"/>
        </a:defRPr>
      </a:lvl1pPr>
      <a:lvl2pPr marL="1954530" algn="l" defTabSz="3909060" rtl="0" eaLnBrk="1" latinLnBrk="0" hangingPunct="1">
        <a:defRPr sz="7700" kern="1200">
          <a:solidFill>
            <a:schemeClr val="tx1"/>
          </a:solidFill>
          <a:latin typeface="+mn-lt"/>
          <a:ea typeface="+mn-ea"/>
          <a:cs typeface="+mn-cs"/>
        </a:defRPr>
      </a:lvl2pPr>
      <a:lvl3pPr marL="3909060" algn="l" defTabSz="3909060" rtl="0" eaLnBrk="1" latinLnBrk="0" hangingPunct="1">
        <a:defRPr sz="7700" kern="1200">
          <a:solidFill>
            <a:schemeClr val="tx1"/>
          </a:solidFill>
          <a:latin typeface="+mn-lt"/>
          <a:ea typeface="+mn-ea"/>
          <a:cs typeface="+mn-cs"/>
        </a:defRPr>
      </a:lvl3pPr>
      <a:lvl4pPr marL="5863590" algn="l" defTabSz="3909060" rtl="0" eaLnBrk="1" latinLnBrk="0" hangingPunct="1">
        <a:defRPr sz="7700" kern="1200">
          <a:solidFill>
            <a:schemeClr val="tx1"/>
          </a:solidFill>
          <a:latin typeface="+mn-lt"/>
          <a:ea typeface="+mn-ea"/>
          <a:cs typeface="+mn-cs"/>
        </a:defRPr>
      </a:lvl4pPr>
      <a:lvl5pPr marL="7818120" algn="l" defTabSz="3909060" rtl="0" eaLnBrk="1" latinLnBrk="0" hangingPunct="1">
        <a:defRPr sz="7700" kern="1200">
          <a:solidFill>
            <a:schemeClr val="tx1"/>
          </a:solidFill>
          <a:latin typeface="+mn-lt"/>
          <a:ea typeface="+mn-ea"/>
          <a:cs typeface="+mn-cs"/>
        </a:defRPr>
      </a:lvl5pPr>
      <a:lvl6pPr marL="9772650" algn="l" defTabSz="3909060" rtl="0" eaLnBrk="1" latinLnBrk="0" hangingPunct="1">
        <a:defRPr sz="7700" kern="1200">
          <a:solidFill>
            <a:schemeClr val="tx1"/>
          </a:solidFill>
          <a:latin typeface="+mn-lt"/>
          <a:ea typeface="+mn-ea"/>
          <a:cs typeface="+mn-cs"/>
        </a:defRPr>
      </a:lvl6pPr>
      <a:lvl7pPr marL="11727180" algn="l" defTabSz="3909060" rtl="0" eaLnBrk="1" latinLnBrk="0" hangingPunct="1">
        <a:defRPr sz="7700" kern="1200">
          <a:solidFill>
            <a:schemeClr val="tx1"/>
          </a:solidFill>
          <a:latin typeface="+mn-lt"/>
          <a:ea typeface="+mn-ea"/>
          <a:cs typeface="+mn-cs"/>
        </a:defRPr>
      </a:lvl7pPr>
      <a:lvl8pPr marL="13681710" algn="l" defTabSz="3909060" rtl="0" eaLnBrk="1" latinLnBrk="0" hangingPunct="1">
        <a:defRPr sz="7700" kern="1200">
          <a:solidFill>
            <a:schemeClr val="tx1"/>
          </a:solidFill>
          <a:latin typeface="+mn-lt"/>
          <a:ea typeface="+mn-ea"/>
          <a:cs typeface="+mn-cs"/>
        </a:defRPr>
      </a:lvl8pPr>
      <a:lvl9pPr marL="15636240" algn="l" defTabSz="3909060" rtl="0" eaLnBrk="1" latinLnBrk="0" hangingPunct="1">
        <a:defRPr sz="7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42000" r="-42000" b="-7000"/>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 y="212231"/>
            <a:ext cx="28803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7200" b="1" dirty="0" smtClean="0">
                <a:latin typeface="Comic Sans MS" panose="030F0702030302020204" pitchFamily="66" charset="0"/>
              </a:rPr>
              <a:t>TEM </a:t>
            </a:r>
            <a:r>
              <a:rPr lang="en-GB" sz="7200" b="1" dirty="0">
                <a:latin typeface="Comic Sans MS" panose="030F0702030302020204" pitchFamily="66" charset="0"/>
              </a:rPr>
              <a:t>characterization of carbon-palladium </a:t>
            </a:r>
            <a:r>
              <a:rPr lang="en-GB" sz="7200" b="1" dirty="0" err="1" smtClean="0">
                <a:latin typeface="Comic Sans MS" panose="030F0702030302020204" pitchFamily="66" charset="0"/>
              </a:rPr>
              <a:t>nanocomposites</a:t>
            </a:r>
            <a:r>
              <a:rPr lang="pl-PL" sz="7200" b="1" dirty="0" smtClean="0">
                <a:latin typeface="Comic Sans MS" panose="030F0702030302020204" pitchFamily="66" charset="0"/>
              </a:rPr>
              <a:t> </a:t>
            </a:r>
            <a:r>
              <a:rPr lang="en-GB" sz="7200" b="1" dirty="0" smtClean="0">
                <a:latin typeface="Comic Sans MS" panose="030F0702030302020204" pitchFamily="66" charset="0"/>
              </a:rPr>
              <a:t>dedicated </a:t>
            </a:r>
            <a:r>
              <a:rPr lang="en-GB" sz="7200" b="1" dirty="0">
                <a:latin typeface="Comic Sans MS" panose="030F0702030302020204" pitchFamily="66" charset="0"/>
              </a:rPr>
              <a:t>for </a:t>
            </a:r>
            <a:r>
              <a:rPr lang="en-GB" sz="7200" b="1" dirty="0" smtClean="0">
                <a:latin typeface="Comic Sans MS" panose="030F0702030302020204" pitchFamily="66" charset="0"/>
              </a:rPr>
              <a:t>hydrogen</a:t>
            </a:r>
            <a:endParaRPr kumimoji="0" lang="en-US" sz="7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1266" name="Rectangle 2"/>
          <p:cNvSpPr>
            <a:spLocks noChangeArrowheads="1"/>
          </p:cNvSpPr>
          <p:nvPr/>
        </p:nvSpPr>
        <p:spPr bwMode="auto">
          <a:xfrm>
            <a:off x="1" y="2831223"/>
            <a:ext cx="28803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pl-PL" sz="5400" dirty="0" smtClean="0">
                <a:latin typeface="Comic Sans MS" pitchFamily="66" charset="0"/>
                <a:ea typeface="Times New Roman" pitchFamily="18" charset="0"/>
                <a:cs typeface="Arial" pitchFamily="34" charset="0"/>
              </a:rPr>
              <a:t>P.Dłużewski</a:t>
            </a:r>
            <a:r>
              <a:rPr lang="pl-PL" sz="5400" baseline="30000" dirty="0" smtClean="0">
                <a:latin typeface="Comic Sans MS" pitchFamily="66" charset="0"/>
                <a:ea typeface="Times New Roman" pitchFamily="18" charset="0"/>
                <a:cs typeface="Arial" pitchFamily="34" charset="0"/>
              </a:rPr>
              <a:t>1</a:t>
            </a:r>
            <a:r>
              <a:rPr lang="pl-PL" sz="5400" dirty="0" smtClean="0">
                <a:latin typeface="Comic Sans MS" pitchFamily="66" charset="0"/>
                <a:ea typeface="Times New Roman" pitchFamily="18" charset="0"/>
                <a:cs typeface="Arial" pitchFamily="34" charset="0"/>
              </a:rPr>
              <a:t>, B. Kurowska</a:t>
            </a:r>
            <a:r>
              <a:rPr lang="pl-PL" sz="5400" baseline="30000" dirty="0">
                <a:latin typeface="Comic Sans MS" pitchFamily="66" charset="0"/>
                <a:ea typeface="Times New Roman" pitchFamily="18" charset="0"/>
                <a:cs typeface="Arial" pitchFamily="34" charset="0"/>
              </a:rPr>
              <a:t>1</a:t>
            </a:r>
            <a:r>
              <a:rPr lang="pl-PL" sz="5400" dirty="0" smtClean="0">
                <a:latin typeface="Comic Sans MS" pitchFamily="66" charset="0"/>
                <a:ea typeface="Times New Roman" pitchFamily="18" charset="0"/>
                <a:cs typeface="Arial" pitchFamily="34" charset="0"/>
              </a:rPr>
              <a:t>, K.Sobczak</a:t>
            </a:r>
            <a:r>
              <a:rPr lang="pl-PL" sz="5400" baseline="30000" dirty="0" smtClean="0">
                <a:latin typeface="Comic Sans MS" pitchFamily="66" charset="0"/>
                <a:ea typeface="Times New Roman" pitchFamily="18" charset="0"/>
                <a:cs typeface="Arial" pitchFamily="34" charset="0"/>
              </a:rPr>
              <a:t>1</a:t>
            </a:r>
            <a:r>
              <a:rPr lang="pl-PL" sz="5400" dirty="0" smtClean="0">
                <a:latin typeface="Comic Sans MS" pitchFamily="66" charset="0"/>
                <a:ea typeface="Times New Roman" pitchFamily="18" charset="0"/>
                <a:cs typeface="Arial" pitchFamily="34" charset="0"/>
              </a:rPr>
              <a:t>, M.Kozłowski</a:t>
            </a:r>
            <a:r>
              <a:rPr lang="pl-PL" sz="5400" baseline="30000" dirty="0" smtClean="0">
                <a:latin typeface="Comic Sans MS" pitchFamily="66" charset="0"/>
                <a:ea typeface="Times New Roman" pitchFamily="18" charset="0"/>
                <a:cs typeface="Arial" pitchFamily="34" charset="0"/>
              </a:rPr>
              <a:t>1,2</a:t>
            </a:r>
            <a:r>
              <a:rPr lang="pl-PL" sz="6000" dirty="0" smtClean="0">
                <a:latin typeface="Comic Sans MS" pitchFamily="66" charset="0"/>
                <a:ea typeface="Times New Roman" pitchFamily="18" charset="0"/>
                <a:cs typeface="Arial" pitchFamily="34" charset="0"/>
              </a:rPr>
              <a:t>, </a:t>
            </a:r>
            <a:r>
              <a:rPr kumimoji="0" lang="pl-PL" sz="5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E.Czerwosz</a:t>
            </a:r>
            <a:r>
              <a:rPr lang="pl-PL" sz="5400" baseline="30000" dirty="0" smtClean="0">
                <a:latin typeface="Comic Sans MS" pitchFamily="66" charset="0"/>
                <a:ea typeface="Times New Roman" pitchFamily="18" charset="0"/>
                <a:cs typeface="Arial" pitchFamily="34" charset="0"/>
              </a:rPr>
              <a:t>2</a:t>
            </a:r>
            <a:r>
              <a:rPr kumimoji="0" lang="pl-PL" sz="5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lang="pl-PL" sz="5400" dirty="0" smtClean="0">
                <a:latin typeface="Comic Sans MS" pitchFamily="66" charset="0"/>
                <a:ea typeface="Times New Roman" pitchFamily="18" charset="0"/>
                <a:cs typeface="Arial" pitchFamily="34" charset="0"/>
              </a:rPr>
              <a:t> J.Rymarczyk</a:t>
            </a:r>
            <a:r>
              <a:rPr lang="pl-PL" sz="5400" baseline="30000" dirty="0" smtClean="0">
                <a:latin typeface="Comic Sans MS" pitchFamily="66" charset="0"/>
                <a:ea typeface="Times New Roman" pitchFamily="18" charset="0"/>
                <a:cs typeface="Arial" pitchFamily="34" charset="0"/>
              </a:rPr>
              <a:t>2</a:t>
            </a:r>
            <a:endParaRPr lang="pl-PL" sz="5400" dirty="0">
              <a:latin typeface="Comic Sans MS" pitchFamily="66" charset="0"/>
              <a:cs typeface="Arial" pitchFamily="34" charset="0"/>
            </a:endParaRPr>
          </a:p>
        </p:txBody>
      </p:sp>
      <p:sp>
        <p:nvSpPr>
          <p:cNvPr id="11267" name="Rectangle 3"/>
          <p:cNvSpPr>
            <a:spLocks noChangeArrowheads="1"/>
          </p:cNvSpPr>
          <p:nvPr/>
        </p:nvSpPr>
        <p:spPr bwMode="auto">
          <a:xfrm>
            <a:off x="-108586" y="4424129"/>
            <a:ext cx="28803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pl-PL" sz="3600" baseline="30000" dirty="0" smtClean="0">
                <a:latin typeface="Comic Sans MS" pitchFamily="66" charset="0"/>
                <a:ea typeface="Times New Roman" pitchFamily="18" charset="0"/>
                <a:cs typeface="Arial" pitchFamily="34" charset="0"/>
              </a:rPr>
              <a:t>1</a:t>
            </a:r>
            <a:r>
              <a:rPr lang="en-US" sz="3600" dirty="0" err="1" smtClean="0">
                <a:latin typeface="Comic Sans MS" pitchFamily="66" charset="0"/>
                <a:ea typeface="Times New Roman" pitchFamily="18" charset="0"/>
                <a:cs typeface="Arial" pitchFamily="34" charset="0"/>
              </a:rPr>
              <a:t>Institut</a:t>
            </a:r>
            <a:r>
              <a:rPr lang="en-US" sz="3600" dirty="0" smtClean="0">
                <a:latin typeface="Comic Sans MS" pitchFamily="66" charset="0"/>
                <a:ea typeface="Times New Roman" pitchFamily="18" charset="0"/>
                <a:cs typeface="Arial" pitchFamily="34" charset="0"/>
              </a:rPr>
              <a:t> </a:t>
            </a:r>
            <a:r>
              <a:rPr lang="en-US" sz="3600" dirty="0">
                <a:latin typeface="Comic Sans MS" pitchFamily="66" charset="0"/>
                <a:ea typeface="Times New Roman" pitchFamily="18" charset="0"/>
                <a:cs typeface="Arial" pitchFamily="34" charset="0"/>
              </a:rPr>
              <a:t>of Physics </a:t>
            </a:r>
            <a:r>
              <a:rPr lang="en-US" sz="3600" dirty="0" err="1">
                <a:latin typeface="Comic Sans MS" pitchFamily="66" charset="0"/>
                <a:ea typeface="Times New Roman" pitchFamily="18" charset="0"/>
                <a:cs typeface="Arial" pitchFamily="34" charset="0"/>
              </a:rPr>
              <a:t>PASc</a:t>
            </a:r>
            <a:r>
              <a:rPr lang="en-US" sz="3600" dirty="0">
                <a:latin typeface="Comic Sans MS" pitchFamily="66" charset="0"/>
                <a:ea typeface="Times New Roman" pitchFamily="18" charset="0"/>
                <a:cs typeface="Arial" pitchFamily="34" charset="0"/>
              </a:rPr>
              <a:t>., 02-668 Warszawa, Al. </a:t>
            </a:r>
            <a:r>
              <a:rPr lang="en-US" sz="3600" dirty="0" err="1">
                <a:latin typeface="Comic Sans MS" pitchFamily="66" charset="0"/>
                <a:ea typeface="Times New Roman" pitchFamily="18" charset="0"/>
                <a:cs typeface="Arial" pitchFamily="34" charset="0"/>
              </a:rPr>
              <a:t>Lotników</a:t>
            </a:r>
            <a:r>
              <a:rPr lang="en-US" sz="3600" dirty="0">
                <a:latin typeface="Comic Sans MS" pitchFamily="66" charset="0"/>
                <a:ea typeface="Times New Roman" pitchFamily="18" charset="0"/>
                <a:cs typeface="Arial" pitchFamily="34" charset="0"/>
              </a:rPr>
              <a:t> 32/46, Poland</a:t>
            </a:r>
            <a:endParaRPr lang="en-US" sz="3600" dirty="0">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3600" b="0" i="0" u="none" strike="noStrike" cap="none" normalizeH="0" baseline="30000" dirty="0" smtClean="0">
                <a:ln>
                  <a:noFill/>
                </a:ln>
                <a:solidFill>
                  <a:schemeClr val="tx1"/>
                </a:solidFill>
                <a:effectLst/>
                <a:latin typeface="Comic Sans MS" pitchFamily="66" charset="0"/>
                <a:ea typeface="Times New Roman" pitchFamily="18" charset="0"/>
                <a:cs typeface="Arial" pitchFamily="34" charset="0"/>
              </a:rPr>
              <a:t>2</a:t>
            </a:r>
            <a:r>
              <a:rPr kumimoji="0" lang="pl-PL" sz="3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Tele&amp;RadioResearch </a:t>
            </a:r>
            <a:r>
              <a:rPr kumimoji="0" lang="pl-PL" sz="36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Institute</a:t>
            </a:r>
            <a:r>
              <a:rPr kumimoji="0" lang="pl-PL" sz="36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Ratuszowa 11, 03-450 Warszawa, Poland</a:t>
            </a:r>
            <a:endParaRPr kumimoji="0" lang="en-US" sz="3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7" name="Prostokąt zaokrąglony 6"/>
          <p:cNvSpPr/>
          <p:nvPr/>
        </p:nvSpPr>
        <p:spPr>
          <a:xfrm>
            <a:off x="291412" y="6480995"/>
            <a:ext cx="13678340" cy="90137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3200" dirty="0" smtClean="0"/>
          </a:p>
          <a:p>
            <a:r>
              <a:rPr lang="en-GB" sz="3200" dirty="0" smtClean="0"/>
              <a:t> </a:t>
            </a:r>
            <a:endParaRPr lang="pl-PL" sz="3000" dirty="0">
              <a:solidFill>
                <a:srgbClr val="FFC000"/>
              </a:solidFill>
              <a:latin typeface="Comic Sans MS" pitchFamily="66" charset="0"/>
            </a:endParaRPr>
          </a:p>
        </p:txBody>
      </p:sp>
      <p:sp>
        <p:nvSpPr>
          <p:cNvPr id="8" name="Prostokąt zaokrąglony 7"/>
          <p:cNvSpPr/>
          <p:nvPr/>
        </p:nvSpPr>
        <p:spPr>
          <a:xfrm>
            <a:off x="14257784" y="6408987"/>
            <a:ext cx="14041560" cy="908578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C000"/>
                </a:solidFill>
                <a:latin typeface="Comic Sans MS" pitchFamily="66" charset="0"/>
              </a:rPr>
              <a:t>.</a:t>
            </a:r>
            <a:endParaRPr lang="pl-PL" sz="3200" dirty="0">
              <a:solidFill>
                <a:srgbClr val="FFC000"/>
              </a:solidFill>
              <a:latin typeface="Comic Sans MS" pitchFamily="66" charset="0"/>
            </a:endParaRPr>
          </a:p>
        </p:txBody>
      </p:sp>
      <p:sp>
        <p:nvSpPr>
          <p:cNvPr id="24" name="Prostokąt zaokrąglony 23"/>
          <p:cNvSpPr/>
          <p:nvPr/>
        </p:nvSpPr>
        <p:spPr>
          <a:xfrm>
            <a:off x="706949" y="16264676"/>
            <a:ext cx="13669797" cy="9289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FFC000"/>
                </a:solidFill>
                <a:latin typeface="Comic Sans MS" pitchFamily="66" charset="0"/>
              </a:rPr>
              <a:t>.</a:t>
            </a:r>
            <a:endParaRPr lang="pl-PL" sz="3200" dirty="0">
              <a:solidFill>
                <a:srgbClr val="FFC000"/>
              </a:solidFill>
              <a:latin typeface="Comic Sans MS" pitchFamily="66" charset="0"/>
            </a:endParaRPr>
          </a:p>
        </p:txBody>
      </p:sp>
      <p:sp>
        <p:nvSpPr>
          <p:cNvPr id="25" name="Prostokąt zaokrąglony 24"/>
          <p:cNvSpPr/>
          <p:nvPr/>
        </p:nvSpPr>
        <p:spPr>
          <a:xfrm>
            <a:off x="576264" y="26067171"/>
            <a:ext cx="14042708" cy="11953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C000"/>
                </a:solidFill>
                <a:latin typeface="Comic Sans MS" pitchFamily="66" charset="0"/>
              </a:rPr>
              <a:t>.</a:t>
            </a:r>
            <a:endParaRPr lang="pl-PL" sz="3200" dirty="0">
              <a:solidFill>
                <a:srgbClr val="FFC000"/>
              </a:solidFill>
              <a:latin typeface="Comic Sans MS" pitchFamily="66" charset="0"/>
            </a:endParaRPr>
          </a:p>
        </p:txBody>
      </p:sp>
      <p:sp>
        <p:nvSpPr>
          <p:cNvPr id="3" name="pole tekstowe 2"/>
          <p:cNvSpPr txBox="1"/>
          <p:nvPr/>
        </p:nvSpPr>
        <p:spPr>
          <a:xfrm>
            <a:off x="1800401" y="26355203"/>
            <a:ext cx="12025336" cy="1754326"/>
          </a:xfrm>
          <a:prstGeom prst="rect">
            <a:avLst/>
          </a:prstGeom>
          <a:noFill/>
        </p:spPr>
        <p:txBody>
          <a:bodyPr wrap="square" rtlCol="0">
            <a:spAutoFit/>
          </a:bodyPr>
          <a:lstStyle/>
          <a:p>
            <a:pPr algn="ctr"/>
            <a:r>
              <a:rPr lang="en-US" sz="5400" b="1" smtClean="0">
                <a:latin typeface="Comic Sans MS" panose="030F0702030302020204" pitchFamily="66" charset="0"/>
              </a:rPr>
              <a:t>The</a:t>
            </a:r>
            <a:r>
              <a:rPr lang="en-US" sz="5400" b="1" smtClean="0">
                <a:latin typeface="Comic Sans MS" panose="030F0702030302020204" pitchFamily="66" charset="0"/>
              </a:rPr>
              <a:t> simulation of spontaneous layer’s creation </a:t>
            </a:r>
            <a:r>
              <a:rPr lang="en-US" sz="5400" b="1" smtClean="0">
                <a:latin typeface="Comic Sans MS" panose="030F0702030302020204" pitchFamily="66" charset="0"/>
              </a:rPr>
              <a:t>algorithm</a:t>
            </a:r>
            <a:r>
              <a:rPr lang="en-US" sz="5400" b="1" smtClean="0">
                <a:latin typeface="Comic Sans MS" panose="030F0702030302020204" pitchFamily="66" charset="0"/>
              </a:rPr>
              <a:t> </a:t>
            </a:r>
            <a:endParaRPr lang="en-US" sz="5400" b="1">
              <a:latin typeface="Comic Sans MS" panose="030F0702030302020204" pitchFamily="66" charset="0"/>
            </a:endParaRPr>
          </a:p>
        </p:txBody>
      </p:sp>
      <p:sp>
        <p:nvSpPr>
          <p:cNvPr id="32" name="Prostokąt zaokrąglony 31"/>
          <p:cNvSpPr/>
          <p:nvPr/>
        </p:nvSpPr>
        <p:spPr>
          <a:xfrm>
            <a:off x="14977864" y="26067171"/>
            <a:ext cx="13393488" cy="1195332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C000"/>
                </a:solidFill>
                <a:latin typeface="Comic Sans MS" pitchFamily="66" charset="0"/>
              </a:rPr>
              <a:t>.</a:t>
            </a:r>
            <a:endParaRPr lang="pl-PL" sz="3200" dirty="0">
              <a:solidFill>
                <a:srgbClr val="FFC000"/>
              </a:solidFill>
              <a:latin typeface="Comic Sans MS" pitchFamily="66" charset="0"/>
            </a:endParaRPr>
          </a:p>
        </p:txBody>
      </p:sp>
      <p:sp>
        <p:nvSpPr>
          <p:cNvPr id="33" name="pole tekstowe 32"/>
          <p:cNvSpPr txBox="1"/>
          <p:nvPr/>
        </p:nvSpPr>
        <p:spPr>
          <a:xfrm>
            <a:off x="19290283" y="26872033"/>
            <a:ext cx="4977645" cy="923330"/>
          </a:xfrm>
          <a:prstGeom prst="rect">
            <a:avLst/>
          </a:prstGeom>
          <a:noFill/>
        </p:spPr>
        <p:txBody>
          <a:bodyPr wrap="none" rtlCol="0">
            <a:spAutoFit/>
          </a:bodyPr>
          <a:lstStyle/>
          <a:p>
            <a:r>
              <a:rPr lang="pl-PL" sz="5400" b="1" dirty="0" smtClean="0">
                <a:latin typeface="Comic Sans MS" panose="030F0702030302020204" pitchFamily="66" charset="0"/>
              </a:rPr>
              <a:t>CONCLUSION</a:t>
            </a:r>
            <a:endParaRPr lang="en-US" sz="5400" b="1" dirty="0">
              <a:latin typeface="Comic Sans MS" panose="030F0702030302020204" pitchFamily="66" charset="0"/>
            </a:endParaRPr>
          </a:p>
        </p:txBody>
      </p:sp>
      <p:sp>
        <p:nvSpPr>
          <p:cNvPr id="28" name="pole tekstowe 27"/>
          <p:cNvSpPr txBox="1"/>
          <p:nvPr/>
        </p:nvSpPr>
        <p:spPr>
          <a:xfrm>
            <a:off x="15193888" y="27579339"/>
            <a:ext cx="12923457" cy="5016758"/>
          </a:xfrm>
          <a:prstGeom prst="rect">
            <a:avLst/>
          </a:prstGeom>
          <a:noFill/>
        </p:spPr>
        <p:txBody>
          <a:bodyPr wrap="square" rtlCol="0">
            <a:spAutoFit/>
          </a:bodyPr>
          <a:lstStyle/>
          <a:p>
            <a:endParaRPr lang="en-US" sz="3200" dirty="0">
              <a:solidFill>
                <a:schemeClr val="bg1"/>
              </a:solidFill>
              <a:latin typeface="Comic Sans MS" pitchFamily="66" charset="0"/>
            </a:endParaRPr>
          </a:p>
          <a:p>
            <a:pPr algn="just"/>
            <a:r>
              <a:rPr lang="en-GB" sz="3200" dirty="0">
                <a:solidFill>
                  <a:schemeClr val="bg1"/>
                </a:solidFill>
                <a:latin typeface="Comic Sans MS" pitchFamily="66" charset="0"/>
              </a:rPr>
              <a:t>The all films exhibited spontaneous formation of the palladium rich layers. The thickness of the layers can be controlled with the temperature of fullerene evaporating source. Appropriate choice of ratio of the rate flow of the reactants plays a key role in the segregation process. Simple model of the </a:t>
            </a:r>
            <a:r>
              <a:rPr lang="en-GB" sz="3200" dirty="0" err="1">
                <a:solidFill>
                  <a:schemeClr val="bg1"/>
                </a:solidFill>
                <a:latin typeface="Comic Sans MS" pitchFamily="66" charset="0"/>
              </a:rPr>
              <a:t>Pd</a:t>
            </a:r>
            <a:r>
              <a:rPr lang="en-GB" sz="3200" dirty="0">
                <a:solidFill>
                  <a:schemeClr val="bg1"/>
                </a:solidFill>
                <a:latin typeface="Comic Sans MS" pitchFamily="66" charset="0"/>
              </a:rPr>
              <a:t> segregation based on diffusion and nucleation explains some features of the layers` structure. Knowledge of the mechanism of segregation is very useful for the design of the layers used for the detection of hydrogen and its compounds. </a:t>
            </a:r>
            <a:endParaRPr lang="en-US" sz="3000" dirty="0">
              <a:solidFill>
                <a:schemeClr val="bg1"/>
              </a:solidFill>
              <a:latin typeface="Comic Sans MS" pitchFamily="66" charset="0"/>
            </a:endParaRPr>
          </a:p>
        </p:txBody>
      </p:sp>
      <p:sp>
        <p:nvSpPr>
          <p:cNvPr id="29" name="pole tekstowe 28"/>
          <p:cNvSpPr txBox="1"/>
          <p:nvPr/>
        </p:nvSpPr>
        <p:spPr>
          <a:xfrm>
            <a:off x="15337904" y="32763915"/>
            <a:ext cx="12313368" cy="2200602"/>
          </a:xfrm>
          <a:prstGeom prst="rect">
            <a:avLst/>
          </a:prstGeom>
          <a:solidFill>
            <a:schemeClr val="accent3">
              <a:lumMod val="50000"/>
            </a:schemeClr>
          </a:solidFill>
        </p:spPr>
        <p:txBody>
          <a:bodyPr wrap="square" rtlCol="0">
            <a:spAutoFit/>
          </a:bodyPr>
          <a:lstStyle/>
          <a:p>
            <a:r>
              <a:rPr lang="pl-PL" sz="2800" dirty="0" err="1" smtClean="0">
                <a:latin typeface="Comic Sans MS" panose="030F0702030302020204" pitchFamily="66" charset="0"/>
              </a:rPr>
              <a:t>References</a:t>
            </a:r>
            <a:r>
              <a:rPr lang="pl-PL" dirty="0" smtClean="0"/>
              <a:t> </a:t>
            </a:r>
            <a:endParaRPr lang="en-US" sz="2000" dirty="0"/>
          </a:p>
          <a:p>
            <a:r>
              <a:rPr lang="en-US" sz="2000" dirty="0"/>
              <a:t>[1] </a:t>
            </a:r>
            <a:r>
              <a:rPr lang="en-US" sz="2000" dirty="0" err="1"/>
              <a:t>Czerwosz</a:t>
            </a:r>
            <a:r>
              <a:rPr lang="en-US" sz="2000" dirty="0"/>
              <a:t> E., </a:t>
            </a:r>
            <a:r>
              <a:rPr lang="en-US" sz="2000" dirty="0" err="1"/>
              <a:t>Dluzewski</a:t>
            </a:r>
            <a:r>
              <a:rPr lang="en-US" sz="2000" dirty="0"/>
              <a:t> P., </a:t>
            </a:r>
            <a:r>
              <a:rPr lang="en-US" sz="2000" dirty="0" err="1"/>
              <a:t>Gieraltowski</a:t>
            </a:r>
            <a:r>
              <a:rPr lang="en-US" sz="2000" dirty="0"/>
              <a:t> W., </a:t>
            </a:r>
            <a:r>
              <a:rPr lang="en-US" sz="2000" dirty="0" err="1"/>
              <a:t>Sobczak</a:t>
            </a:r>
            <a:r>
              <a:rPr lang="en-US" sz="2000" dirty="0"/>
              <a:t> J.W., </a:t>
            </a:r>
            <a:r>
              <a:rPr lang="en-US" sz="2000" dirty="0" err="1"/>
              <a:t>Starnawska</a:t>
            </a:r>
            <a:r>
              <a:rPr lang="en-US" sz="2000" dirty="0"/>
              <a:t> E., </a:t>
            </a:r>
            <a:r>
              <a:rPr lang="en-US" sz="2000" dirty="0" err="1"/>
              <a:t>Wronka</a:t>
            </a:r>
            <a:r>
              <a:rPr lang="en-US" sz="2000" dirty="0"/>
              <a:t> H., J. Vac. Sci. Technol. B18, 2000, 1064 </a:t>
            </a:r>
          </a:p>
          <a:p>
            <a:r>
              <a:rPr lang="en-US" sz="2000" dirty="0"/>
              <a:t>[2] </a:t>
            </a:r>
            <a:r>
              <a:rPr lang="en-US" sz="2000" dirty="0" err="1"/>
              <a:t>E.Kowalska</a:t>
            </a:r>
            <a:r>
              <a:rPr lang="en-US" sz="2000" dirty="0"/>
              <a:t>, </a:t>
            </a:r>
            <a:r>
              <a:rPr lang="en-US" sz="2000" dirty="0" err="1"/>
              <a:t>E.Czerwosz</a:t>
            </a:r>
            <a:r>
              <a:rPr lang="en-US" sz="2000" dirty="0"/>
              <a:t>, </a:t>
            </a:r>
            <a:r>
              <a:rPr lang="en-US" sz="2000" dirty="0" err="1"/>
              <a:t>M.Kozłowski</a:t>
            </a:r>
            <a:r>
              <a:rPr lang="en-US" sz="2000" dirty="0"/>
              <a:t>, </a:t>
            </a:r>
            <a:r>
              <a:rPr lang="en-US" sz="2000" dirty="0" err="1"/>
              <a:t>W.Surga</a:t>
            </a:r>
            <a:r>
              <a:rPr lang="en-US" sz="2000" dirty="0"/>
              <a:t>, </a:t>
            </a:r>
            <a:r>
              <a:rPr lang="en-US" sz="2000" dirty="0" err="1"/>
              <a:t>J.Radomska</a:t>
            </a:r>
            <a:r>
              <a:rPr lang="en-US" sz="2000" dirty="0"/>
              <a:t>, </a:t>
            </a:r>
            <a:r>
              <a:rPr lang="en-US" sz="2000" dirty="0" err="1"/>
              <a:t>H.Wronka</a:t>
            </a:r>
            <a:r>
              <a:rPr lang="en-US" sz="2000" dirty="0"/>
              <a:t>, </a:t>
            </a:r>
            <a:r>
              <a:rPr lang="en-US" sz="2000" dirty="0" err="1"/>
              <a:t>J.Therm</a:t>
            </a:r>
            <a:r>
              <a:rPr lang="en-US" sz="2000" dirty="0"/>
              <a:t> Anal </a:t>
            </a:r>
            <a:r>
              <a:rPr lang="en-US" sz="2000" dirty="0" err="1"/>
              <a:t>Calorim</a:t>
            </a:r>
            <a:r>
              <a:rPr lang="en-US" sz="2000" dirty="0"/>
              <a:t> 101 (2010), 737-742, </a:t>
            </a:r>
            <a:endParaRPr lang="en-US" sz="2000" dirty="0">
              <a:latin typeface="Comic Sans MS" panose="030F0702030302020204" pitchFamily="66" charset="0"/>
            </a:endParaRPr>
          </a:p>
        </p:txBody>
      </p:sp>
      <p:sp>
        <p:nvSpPr>
          <p:cNvPr id="38" name="Prostokąt zaokrąglony 37"/>
          <p:cNvSpPr/>
          <p:nvPr/>
        </p:nvSpPr>
        <p:spPr>
          <a:xfrm>
            <a:off x="14587681" y="16274083"/>
            <a:ext cx="13669797" cy="92890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FFC000"/>
                </a:solidFill>
                <a:latin typeface="Comic Sans MS" pitchFamily="66" charset="0"/>
              </a:rPr>
              <a:t>.</a:t>
            </a:r>
            <a:endParaRPr lang="pl-PL" sz="3200" dirty="0">
              <a:solidFill>
                <a:srgbClr val="FFC000"/>
              </a:solidFill>
              <a:latin typeface="Comic Sans MS" pitchFamily="66" charset="0"/>
            </a:endParaRPr>
          </a:p>
        </p:txBody>
      </p:sp>
      <p:sp>
        <p:nvSpPr>
          <p:cNvPr id="57" name="pole tekstowe 56"/>
          <p:cNvSpPr txBox="1"/>
          <p:nvPr/>
        </p:nvSpPr>
        <p:spPr>
          <a:xfrm>
            <a:off x="14473808" y="6697019"/>
            <a:ext cx="13681520" cy="1754326"/>
          </a:xfrm>
          <a:prstGeom prst="rect">
            <a:avLst/>
          </a:prstGeom>
          <a:noFill/>
        </p:spPr>
        <p:txBody>
          <a:bodyPr wrap="square" rtlCol="0">
            <a:spAutoFit/>
          </a:bodyPr>
          <a:lstStyle/>
          <a:p>
            <a:pPr algn="ctr"/>
            <a:r>
              <a:rPr lang="en-US" sz="5400" b="1" spc="600" dirty="0" smtClean="0">
                <a:latin typeface="Comic Sans MS" panose="030F0702030302020204" pitchFamily="66" charset="0"/>
              </a:rPr>
              <a:t>Specimens preparation</a:t>
            </a:r>
            <a:r>
              <a:rPr lang="pl-PL" sz="5400" b="1" spc="600" dirty="0" smtClean="0">
                <a:latin typeface="Comic Sans MS" panose="030F0702030302020204" pitchFamily="66" charset="0"/>
              </a:rPr>
              <a:t> </a:t>
            </a:r>
            <a:r>
              <a:rPr lang="pl-PL" sz="5400" b="1" spc="600" dirty="0" smtClean="0">
                <a:latin typeface="Comic Sans MS" panose="030F0702030302020204" pitchFamily="66" charset="0"/>
              </a:rPr>
              <a:t>w</a:t>
            </a:r>
            <a:r>
              <a:rPr lang="en-US" sz="5400" b="1" spc="600" dirty="0" err="1" smtClean="0">
                <a:latin typeface="Comic Sans MS" panose="030F0702030302020204" pitchFamily="66" charset="0"/>
              </a:rPr>
              <a:t>ith</a:t>
            </a:r>
            <a:r>
              <a:rPr lang="en-US" sz="5400" b="1" spc="600" dirty="0" smtClean="0">
                <a:latin typeface="Comic Sans MS" panose="030F0702030302020204" pitchFamily="66" charset="0"/>
              </a:rPr>
              <a:t> FIB</a:t>
            </a:r>
            <a:r>
              <a:rPr lang="pl-PL" sz="5400" b="1" spc="600" dirty="0" smtClean="0">
                <a:latin typeface="Comic Sans MS" panose="030F0702030302020204" pitchFamily="66" charset="0"/>
              </a:rPr>
              <a:t> </a:t>
            </a:r>
            <a:r>
              <a:rPr lang="pl-PL" sz="5400" b="1" spc="600" dirty="0" err="1" smtClean="0">
                <a:latin typeface="Comic Sans MS" panose="030F0702030302020204" pitchFamily="66" charset="0"/>
              </a:rPr>
              <a:t>method</a:t>
            </a:r>
            <a:endParaRPr lang="en-US" sz="5400" dirty="0">
              <a:latin typeface="Comic Sans MS" panose="030F0702030302020204" pitchFamily="66"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7447" y="17604432"/>
            <a:ext cx="10648950" cy="6086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Prostokąt 10"/>
          <p:cNvSpPr/>
          <p:nvPr/>
        </p:nvSpPr>
        <p:spPr>
          <a:xfrm>
            <a:off x="1584376" y="23201367"/>
            <a:ext cx="13060090" cy="2062103"/>
          </a:xfrm>
          <a:prstGeom prst="rect">
            <a:avLst/>
          </a:prstGeom>
        </p:spPr>
        <p:txBody>
          <a:bodyPr wrap="square">
            <a:spAutoFit/>
          </a:bodyPr>
          <a:lstStyle/>
          <a:p>
            <a:endParaRPr lang="en-US" sz="3200" dirty="0">
              <a:latin typeface="Comic Sans MS" pitchFamily="66" charset="0"/>
            </a:endParaRPr>
          </a:p>
          <a:p>
            <a:r>
              <a:rPr lang="en-GB" sz="3200" dirty="0">
                <a:latin typeface="Comic Sans MS" pitchFamily="66" charset="0"/>
              </a:rPr>
              <a:t>Fig.1 TEM cross-section images for C1, C2 and C3 films (upper row) and concentration line profile of </a:t>
            </a:r>
            <a:r>
              <a:rPr lang="en-GB" sz="3200" dirty="0" err="1">
                <a:latin typeface="Comic Sans MS" pitchFamily="66" charset="0"/>
              </a:rPr>
              <a:t>Pd</a:t>
            </a:r>
            <a:r>
              <a:rPr lang="en-GB" sz="3200" dirty="0">
                <a:latin typeface="Comic Sans MS" pitchFamily="66" charset="0"/>
              </a:rPr>
              <a:t> and C obtained from EDX measurement </a:t>
            </a:r>
            <a:endParaRPr lang="en-US" sz="3200" dirty="0">
              <a:latin typeface="Comic Sans MS" pitchFamily="66" charset="0"/>
            </a:endParaRPr>
          </a:p>
        </p:txBody>
      </p:sp>
      <p:pic>
        <p:nvPicPr>
          <p:cNvPr id="13" name="Picture 3" descr="C:\Users\dluzew\Desktop\lamelka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74008" y="8569227"/>
            <a:ext cx="10549021" cy="592568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37903" y="19082395"/>
            <a:ext cx="5354499" cy="2858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057590" y="19082395"/>
            <a:ext cx="6737698" cy="2858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Prostokąt 16"/>
          <p:cNvSpPr/>
          <p:nvPr/>
        </p:nvSpPr>
        <p:spPr>
          <a:xfrm>
            <a:off x="15409184" y="22955145"/>
            <a:ext cx="12026790" cy="2062103"/>
          </a:xfrm>
          <a:prstGeom prst="rect">
            <a:avLst/>
          </a:prstGeom>
        </p:spPr>
        <p:txBody>
          <a:bodyPr wrap="square">
            <a:spAutoFit/>
          </a:bodyPr>
          <a:lstStyle/>
          <a:p>
            <a:pPr algn="just"/>
            <a:r>
              <a:rPr lang="en-GB" sz="3200" dirty="0" smtClean="0">
                <a:latin typeface="Comic Sans MS" pitchFamily="66" charset="0"/>
              </a:rPr>
              <a:t>Fig.2</a:t>
            </a:r>
            <a:r>
              <a:rPr lang="en-GB" sz="3200" dirty="0" smtClean="0">
                <a:latin typeface="Comic Sans MS" pitchFamily="66" charset="0"/>
              </a:rPr>
              <a:t>.</a:t>
            </a:r>
            <a:r>
              <a:rPr lang="pl-PL" sz="3200" dirty="0" smtClean="0">
                <a:latin typeface="Comic Sans MS" pitchFamily="66" charset="0"/>
              </a:rPr>
              <a:t> </a:t>
            </a:r>
            <a:r>
              <a:rPr lang="pl-PL" sz="3200" dirty="0" err="1" smtClean="0">
                <a:latin typeface="Comic Sans MS" pitchFamily="66" charset="0"/>
              </a:rPr>
              <a:t>Results</a:t>
            </a:r>
            <a:r>
              <a:rPr lang="pl-PL" sz="3200" dirty="0" smtClean="0">
                <a:latin typeface="Comic Sans MS" pitchFamily="66" charset="0"/>
              </a:rPr>
              <a:t> of c</a:t>
            </a:r>
            <a:r>
              <a:rPr lang="en-GB" sz="3200" dirty="0" err="1" smtClean="0">
                <a:latin typeface="Comic Sans MS" pitchFamily="66" charset="0"/>
              </a:rPr>
              <a:t>omputer</a:t>
            </a:r>
            <a:r>
              <a:rPr lang="en-GB" sz="3200" dirty="0" smtClean="0">
                <a:latin typeface="Comic Sans MS" pitchFamily="66" charset="0"/>
              </a:rPr>
              <a:t> </a:t>
            </a:r>
            <a:r>
              <a:rPr lang="en-GB" sz="3200" dirty="0">
                <a:latin typeface="Comic Sans MS" pitchFamily="66" charset="0"/>
              </a:rPr>
              <a:t>simulations </a:t>
            </a:r>
            <a:r>
              <a:rPr lang="en-GB" sz="3200" dirty="0" smtClean="0">
                <a:latin typeface="Comic Sans MS" pitchFamily="66" charset="0"/>
              </a:rPr>
              <a:t>of </a:t>
            </a:r>
            <a:r>
              <a:rPr lang="en-GB" sz="3200" dirty="0">
                <a:latin typeface="Comic Sans MS" pitchFamily="66" charset="0"/>
              </a:rPr>
              <a:t>spontaneous creation of palladium rich layers. The concentration of palladium is proportional to brightens and growth direction from left to right </a:t>
            </a:r>
            <a:endParaRPr lang="en-US" sz="3200" dirty="0">
              <a:latin typeface="Comic Sans MS" pitchFamily="66" charset="0"/>
            </a:endParaRPr>
          </a:p>
        </p:txBody>
      </p:sp>
      <p:sp>
        <p:nvSpPr>
          <p:cNvPr id="65" name="pole tekstowe 64"/>
          <p:cNvSpPr txBox="1"/>
          <p:nvPr/>
        </p:nvSpPr>
        <p:spPr>
          <a:xfrm>
            <a:off x="17262080" y="17222961"/>
            <a:ext cx="8720657" cy="923330"/>
          </a:xfrm>
          <a:prstGeom prst="rect">
            <a:avLst/>
          </a:prstGeom>
          <a:noFill/>
        </p:spPr>
        <p:txBody>
          <a:bodyPr wrap="none" rtlCol="0">
            <a:spAutoFit/>
          </a:bodyPr>
          <a:lstStyle/>
          <a:p>
            <a:r>
              <a:rPr lang="pl-PL" sz="5400" b="1" spc="600" dirty="0" smtClean="0">
                <a:latin typeface="Comic Sans MS" panose="030F0702030302020204" pitchFamily="66" charset="0"/>
              </a:rPr>
              <a:t>Computer </a:t>
            </a:r>
            <a:r>
              <a:rPr lang="pl-PL" sz="5400" b="1" spc="600" dirty="0" err="1" smtClean="0">
                <a:latin typeface="Comic Sans MS" panose="030F0702030302020204" pitchFamily="66" charset="0"/>
              </a:rPr>
              <a:t>simulations</a:t>
            </a:r>
            <a:endParaRPr lang="en-US" sz="5400" dirty="0">
              <a:latin typeface="Comic Sans MS" panose="030F0702030302020204" pitchFamily="66" charset="0"/>
            </a:endParaRPr>
          </a:p>
        </p:txBody>
      </p:sp>
      <p:sp>
        <p:nvSpPr>
          <p:cNvPr id="19" name="Prostokąt 18"/>
          <p:cNvSpPr/>
          <p:nvPr/>
        </p:nvSpPr>
        <p:spPr>
          <a:xfrm>
            <a:off x="1152328" y="6697019"/>
            <a:ext cx="12222836" cy="8463855"/>
          </a:xfrm>
          <a:prstGeom prst="rect">
            <a:avLst/>
          </a:prstGeom>
        </p:spPr>
        <p:txBody>
          <a:bodyPr wrap="square">
            <a:spAutoFit/>
          </a:bodyPr>
          <a:lstStyle/>
          <a:p>
            <a:pPr algn="just"/>
            <a:r>
              <a:rPr lang="en-GB" sz="3200" dirty="0">
                <a:solidFill>
                  <a:schemeClr val="bg1"/>
                </a:solidFill>
                <a:latin typeface="Comic Sans MS" pitchFamily="66" charset="0"/>
              </a:rPr>
              <a:t>Detection of hydrogen and its compounds is very important issue for a safety problem of green power development. The palladium </a:t>
            </a:r>
            <a:r>
              <a:rPr lang="en-GB" sz="3200" dirty="0" err="1">
                <a:solidFill>
                  <a:schemeClr val="bg1"/>
                </a:solidFill>
                <a:latin typeface="Comic Sans MS" pitchFamily="66" charset="0"/>
              </a:rPr>
              <a:t>nano</a:t>
            </a:r>
            <a:r>
              <a:rPr lang="en-GB" sz="3200" dirty="0">
                <a:solidFill>
                  <a:schemeClr val="bg1"/>
                </a:solidFill>
                <a:latin typeface="Comic Sans MS" pitchFamily="66" charset="0"/>
              </a:rPr>
              <a:t>-grains embedded in carbonaceous films are appropriate for this task due to high active surface, electrical and mechanical stability</a:t>
            </a:r>
            <a:r>
              <a:rPr lang="pl-PL" sz="3200" dirty="0">
                <a:solidFill>
                  <a:schemeClr val="bg1"/>
                </a:solidFill>
                <a:latin typeface="Comic Sans MS" pitchFamily="66" charset="0"/>
              </a:rPr>
              <a:t>. </a:t>
            </a:r>
            <a:endParaRPr lang="en-US" sz="3200" dirty="0">
              <a:solidFill>
                <a:schemeClr val="bg1"/>
              </a:solidFill>
              <a:latin typeface="Comic Sans MS" pitchFamily="66" charset="0"/>
            </a:endParaRPr>
          </a:p>
          <a:p>
            <a:pPr algn="just"/>
            <a:r>
              <a:rPr lang="en-GB" sz="3200" dirty="0">
                <a:solidFill>
                  <a:schemeClr val="bg1"/>
                </a:solidFill>
                <a:latin typeface="Comic Sans MS" pitchFamily="66" charset="0"/>
              </a:rPr>
              <a:t> Three; C1, C2 and C3 Pd-C films were deposited on quartz plates by PVD </a:t>
            </a:r>
            <a:r>
              <a:rPr lang="en-GB" sz="3200" dirty="0" smtClean="0">
                <a:solidFill>
                  <a:schemeClr val="bg1"/>
                </a:solidFill>
                <a:latin typeface="Comic Sans MS" pitchFamily="66" charset="0"/>
              </a:rPr>
              <a:t>method</a:t>
            </a:r>
            <a:r>
              <a:rPr lang="pl-PL" sz="3200" dirty="0" smtClean="0">
                <a:solidFill>
                  <a:schemeClr val="bg1"/>
                </a:solidFill>
                <a:latin typeface="Comic Sans MS" pitchFamily="66" charset="0"/>
              </a:rPr>
              <a:t> </a:t>
            </a:r>
            <a:r>
              <a:rPr lang="pl-PL" sz="3200" dirty="0" err="1" smtClean="0">
                <a:solidFill>
                  <a:schemeClr val="bg1"/>
                </a:solidFill>
                <a:latin typeface="Comic Sans MS" pitchFamily="66" charset="0"/>
              </a:rPr>
              <a:t>described</a:t>
            </a:r>
            <a:r>
              <a:rPr lang="pl-PL" sz="3200" dirty="0" smtClean="0">
                <a:solidFill>
                  <a:schemeClr val="bg1"/>
                </a:solidFill>
                <a:latin typeface="Comic Sans MS" pitchFamily="66" charset="0"/>
              </a:rPr>
              <a:t> </a:t>
            </a:r>
            <a:r>
              <a:rPr lang="pl-PL" sz="3200" dirty="0" err="1" smtClean="0">
                <a:solidFill>
                  <a:schemeClr val="bg1"/>
                </a:solidFill>
                <a:latin typeface="Comic Sans MS" pitchFamily="66" charset="0"/>
              </a:rPr>
              <a:t>in</a:t>
            </a:r>
            <a:r>
              <a:rPr lang="pl-PL" sz="3200" dirty="0" smtClean="0">
                <a:solidFill>
                  <a:schemeClr val="bg1"/>
                </a:solidFill>
                <a:latin typeface="Comic Sans MS" pitchFamily="66" charset="0"/>
              </a:rPr>
              <a:t> </a:t>
            </a:r>
            <a:r>
              <a:rPr lang="pl-PL" sz="3200" dirty="0" err="1" smtClean="0">
                <a:solidFill>
                  <a:schemeClr val="bg1"/>
                </a:solidFill>
                <a:latin typeface="Comic Sans MS" pitchFamily="66" charset="0"/>
              </a:rPr>
              <a:t>papers</a:t>
            </a:r>
            <a:r>
              <a:rPr lang="pl-PL" sz="3200" dirty="0" smtClean="0">
                <a:solidFill>
                  <a:schemeClr val="bg1"/>
                </a:solidFill>
                <a:latin typeface="Comic Sans MS" pitchFamily="66" charset="0"/>
              </a:rPr>
              <a:t> </a:t>
            </a:r>
            <a:r>
              <a:rPr lang="en-GB" sz="3200" dirty="0" smtClean="0">
                <a:solidFill>
                  <a:schemeClr val="bg1"/>
                </a:solidFill>
                <a:latin typeface="Comic Sans MS" pitchFamily="66" charset="0"/>
              </a:rPr>
              <a:t>[</a:t>
            </a:r>
            <a:r>
              <a:rPr lang="en-GB" sz="3200" dirty="0" smtClean="0">
                <a:solidFill>
                  <a:schemeClr val="bg1"/>
                </a:solidFill>
                <a:latin typeface="Comic Sans MS" pitchFamily="66" charset="0"/>
              </a:rPr>
              <a:t>1,2</a:t>
            </a:r>
            <a:r>
              <a:rPr lang="en-GB" sz="3200" dirty="0" smtClean="0">
                <a:solidFill>
                  <a:schemeClr val="bg1"/>
                </a:solidFill>
                <a:latin typeface="Comic Sans MS" pitchFamily="66" charset="0"/>
              </a:rPr>
              <a:t>]</a:t>
            </a:r>
            <a:r>
              <a:rPr lang="en-GB" sz="3200" dirty="0" smtClean="0">
                <a:solidFill>
                  <a:schemeClr val="bg1"/>
                </a:solidFill>
                <a:latin typeface="Comic Sans MS" pitchFamily="66" charset="0"/>
              </a:rPr>
              <a:t>. </a:t>
            </a:r>
            <a:r>
              <a:rPr lang="en-GB" sz="3200" dirty="0">
                <a:solidFill>
                  <a:schemeClr val="bg1"/>
                </a:solidFill>
                <a:latin typeface="Comic Sans MS" pitchFamily="66" charset="0"/>
              </a:rPr>
              <a:t>Fullerenes (C</a:t>
            </a:r>
            <a:r>
              <a:rPr lang="en-GB" sz="3200" baseline="-25000" dirty="0">
                <a:solidFill>
                  <a:schemeClr val="bg1"/>
                </a:solidFill>
                <a:latin typeface="Comic Sans MS" pitchFamily="66" charset="0"/>
              </a:rPr>
              <a:t>60</a:t>
            </a:r>
            <a:r>
              <a:rPr lang="en-GB" sz="3200" dirty="0">
                <a:solidFill>
                  <a:schemeClr val="bg1"/>
                </a:solidFill>
                <a:latin typeface="Comic Sans MS" pitchFamily="66" charset="0"/>
              </a:rPr>
              <a:t>) and palladium acetate were evaporated during 10 minutes from separated thermal sources at dynamic vacuum (10</a:t>
            </a:r>
            <a:r>
              <a:rPr lang="en-GB" sz="3200" baseline="30000" dirty="0">
                <a:solidFill>
                  <a:schemeClr val="bg1"/>
                </a:solidFill>
                <a:latin typeface="Comic Sans MS" pitchFamily="66" charset="0"/>
              </a:rPr>
              <a:t>-6 </a:t>
            </a:r>
            <a:r>
              <a:rPr lang="en-GB" sz="3200" dirty="0" smtClean="0">
                <a:solidFill>
                  <a:schemeClr val="bg1"/>
                </a:solidFill>
                <a:latin typeface="Comic Sans MS" pitchFamily="66" charset="0"/>
              </a:rPr>
              <a:t>mbar</a:t>
            </a:r>
            <a:r>
              <a:rPr lang="pl-PL" sz="3200" dirty="0" smtClean="0">
                <a:solidFill>
                  <a:schemeClr val="bg1"/>
                </a:solidFill>
                <a:latin typeface="Comic Sans MS" pitchFamily="66" charset="0"/>
              </a:rPr>
              <a:t>). </a:t>
            </a:r>
            <a:r>
              <a:rPr lang="en-GB" sz="3200" dirty="0" smtClean="0">
                <a:solidFill>
                  <a:schemeClr val="bg1"/>
                </a:solidFill>
                <a:latin typeface="Comic Sans MS" pitchFamily="66" charset="0"/>
              </a:rPr>
              <a:t>The </a:t>
            </a:r>
            <a:r>
              <a:rPr lang="en-GB" sz="3200" dirty="0">
                <a:solidFill>
                  <a:schemeClr val="bg1"/>
                </a:solidFill>
                <a:latin typeface="Comic Sans MS" pitchFamily="66" charset="0"/>
              </a:rPr>
              <a:t>temperature of palladium acetate source and the distance from substrate to the sources was the same for all films. The temperature of fullerenes source increased from C1 to C3 films. </a:t>
            </a:r>
            <a:endParaRPr lang="en-US" sz="3200" dirty="0">
              <a:solidFill>
                <a:schemeClr val="bg1"/>
              </a:solidFill>
              <a:latin typeface="Comic Sans MS" pitchFamily="66" charset="0"/>
            </a:endParaRPr>
          </a:p>
          <a:p>
            <a:pPr algn="just"/>
            <a:r>
              <a:rPr lang="en-GB" sz="3200" dirty="0">
                <a:solidFill>
                  <a:schemeClr val="bg1"/>
                </a:solidFill>
                <a:latin typeface="Comic Sans MS" pitchFamily="66" charset="0"/>
              </a:rPr>
              <a:t> The cross-sectional specimens for TEM observations were prepared with the use of focused ion beam (FIB) method. All the specimens were studied with Titan Cubed microscope equipped with EDX spectrometer. </a:t>
            </a:r>
            <a:endParaRPr lang="pl-PL" sz="3200" dirty="0">
              <a:solidFill>
                <a:schemeClr val="bg1"/>
              </a:solidFill>
              <a:latin typeface="Comic Sans MS" pitchFamily="66" charset="0"/>
            </a:endParaRPr>
          </a:p>
        </p:txBody>
      </p:sp>
      <p:sp>
        <p:nvSpPr>
          <p:cNvPr id="68" name="pole tekstowe 67"/>
          <p:cNvSpPr txBox="1"/>
          <p:nvPr/>
        </p:nvSpPr>
        <p:spPr>
          <a:xfrm>
            <a:off x="2808512" y="16286857"/>
            <a:ext cx="10113666" cy="923330"/>
          </a:xfrm>
          <a:prstGeom prst="rect">
            <a:avLst/>
          </a:prstGeom>
          <a:noFill/>
        </p:spPr>
        <p:txBody>
          <a:bodyPr wrap="none" rtlCol="0">
            <a:spAutoFit/>
          </a:bodyPr>
          <a:lstStyle/>
          <a:p>
            <a:r>
              <a:rPr lang="en-US" sz="5400" b="1" spc="600" smtClean="0">
                <a:latin typeface="Comic Sans MS" panose="030F0702030302020204" pitchFamily="66" charset="0"/>
              </a:rPr>
              <a:t>STEM/EDX </a:t>
            </a:r>
            <a:r>
              <a:rPr lang="en-US" sz="5400" b="1" spc="600" smtClean="0">
                <a:latin typeface="Comic Sans MS" panose="030F0702030302020204" pitchFamily="66" charset="0"/>
              </a:rPr>
              <a:t>measurments</a:t>
            </a:r>
            <a:endParaRPr lang="en-US" sz="5400">
              <a:latin typeface="Comic Sans MS" panose="030F0702030302020204" pitchFamily="66" charset="0"/>
            </a:endParaRPr>
          </a:p>
        </p:txBody>
      </p:sp>
      <p:sp>
        <p:nvSpPr>
          <p:cNvPr id="22" name="Schemat blokowy: proces alternatywny 21"/>
          <p:cNvSpPr/>
          <p:nvPr/>
        </p:nvSpPr>
        <p:spPr>
          <a:xfrm>
            <a:off x="3024536" y="29091507"/>
            <a:ext cx="9505056" cy="12272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Star</a:t>
            </a:r>
            <a:r>
              <a:rPr lang="pl-PL" sz="2800" dirty="0" smtClean="0"/>
              <a:t>t</a:t>
            </a:r>
            <a:r>
              <a:rPr lang="en-GB" sz="2800" dirty="0" err="1" smtClean="0"/>
              <a:t>ing</a:t>
            </a:r>
            <a:r>
              <a:rPr lang="en-GB" sz="2800" dirty="0" smtClean="0"/>
              <a:t> parameters:</a:t>
            </a:r>
          </a:p>
          <a:p>
            <a:pPr algn="ctr"/>
            <a:r>
              <a:rPr lang="en-GB" sz="2800" dirty="0" smtClean="0"/>
              <a:t>Diffusion</a:t>
            </a:r>
            <a:r>
              <a:rPr lang="pl-PL" sz="2800" dirty="0" smtClean="0"/>
              <a:t> </a:t>
            </a:r>
            <a:r>
              <a:rPr lang="pl-PL" sz="2800" i="1" dirty="0" smtClean="0"/>
              <a:t>k</a:t>
            </a:r>
            <a:r>
              <a:rPr lang="en-GB" sz="2800" dirty="0" smtClean="0"/>
              <a:t>, nucleation</a:t>
            </a:r>
            <a:r>
              <a:rPr lang="pl-PL" sz="2800" dirty="0" smtClean="0"/>
              <a:t> </a:t>
            </a:r>
            <a:r>
              <a:rPr lang="pl-PL" sz="2800" i="1" dirty="0" smtClean="0"/>
              <a:t>a </a:t>
            </a:r>
            <a:r>
              <a:rPr lang="pl-PL" sz="2800" dirty="0" smtClean="0"/>
              <a:t>and</a:t>
            </a:r>
            <a:r>
              <a:rPr lang="pl-PL" sz="2800" i="1" dirty="0" smtClean="0"/>
              <a:t> m</a:t>
            </a:r>
            <a:r>
              <a:rPr lang="en-GB" sz="2800" dirty="0" smtClean="0"/>
              <a:t>, metal concentration</a:t>
            </a:r>
            <a:r>
              <a:rPr lang="pl-PL" sz="2800" dirty="0" smtClean="0"/>
              <a:t> </a:t>
            </a:r>
            <a:r>
              <a:rPr lang="pl-PL" sz="2800" i="1" dirty="0" smtClean="0"/>
              <a:t>ca</a:t>
            </a:r>
            <a:endParaRPr lang="en-GB" sz="2800" dirty="0"/>
          </a:p>
        </p:txBody>
      </p:sp>
      <p:sp>
        <p:nvSpPr>
          <p:cNvPr id="40" name="Schemat blokowy: proces alternatywny 39"/>
          <p:cNvSpPr/>
          <p:nvPr/>
        </p:nvSpPr>
        <p:spPr>
          <a:xfrm>
            <a:off x="3024536" y="30675683"/>
            <a:ext cx="9505056" cy="11109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For t=0 to t=T</a:t>
            </a:r>
          </a:p>
          <a:p>
            <a:pPr algn="ctr"/>
            <a:r>
              <a:rPr lang="pl-PL" sz="2800" dirty="0" err="1"/>
              <a:t>C</a:t>
            </a:r>
            <a:r>
              <a:rPr lang="pl-PL" sz="2800" baseline="-25000" dirty="0" err="1"/>
              <a:t>a</a:t>
            </a:r>
            <a:r>
              <a:rPr lang="pl-PL" sz="2800" baseline="30000" dirty="0" err="1"/>
              <a:t>t</a:t>
            </a:r>
            <a:r>
              <a:rPr lang="pl-PL" sz="2800" dirty="0"/>
              <a:t>(i-1)=</a:t>
            </a:r>
            <a:r>
              <a:rPr lang="pl-PL" sz="2800" dirty="0" smtClean="0"/>
              <a:t>Ca</a:t>
            </a:r>
          </a:p>
        </p:txBody>
      </p:sp>
      <p:sp>
        <p:nvSpPr>
          <p:cNvPr id="71" name="Schemat blokowy: proces alternatywny 70"/>
          <p:cNvSpPr/>
          <p:nvPr/>
        </p:nvSpPr>
        <p:spPr>
          <a:xfrm>
            <a:off x="2880520" y="32043835"/>
            <a:ext cx="9559627" cy="22014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smtClean="0"/>
              <a:t>For n=0 to n=t</a:t>
            </a:r>
          </a:p>
          <a:p>
            <a:pPr algn="ctr"/>
            <a:r>
              <a:rPr lang="pl-PL" sz="3200" dirty="0" err="1" smtClean="0"/>
              <a:t>C</a:t>
            </a:r>
            <a:r>
              <a:rPr lang="pl-PL" sz="3200" baseline="-25000" dirty="0" err="1" smtClean="0"/>
              <a:t>a</a:t>
            </a:r>
            <a:r>
              <a:rPr lang="pl-PL" sz="3200" baseline="30000" dirty="0" err="1" smtClean="0"/>
              <a:t>n</a:t>
            </a:r>
            <a:r>
              <a:rPr lang="pl-PL" sz="3200" dirty="0" smtClean="0"/>
              <a:t>(i)=k*(C</a:t>
            </a:r>
            <a:r>
              <a:rPr lang="pl-PL" sz="3200" baseline="-25000" dirty="0" smtClean="0"/>
              <a:t>a</a:t>
            </a:r>
            <a:r>
              <a:rPr lang="pl-PL" sz="3200" baseline="30000" dirty="0" smtClean="0"/>
              <a:t>n-1</a:t>
            </a:r>
            <a:r>
              <a:rPr lang="pl-PL" sz="3200" dirty="0" smtClean="0"/>
              <a:t>(i-1)+</a:t>
            </a:r>
            <a:r>
              <a:rPr lang="pl-PL" sz="3200" dirty="0" err="1" smtClean="0"/>
              <a:t>C</a:t>
            </a:r>
            <a:r>
              <a:rPr lang="pl-PL" sz="3200" baseline="-25000" dirty="0" err="1" smtClean="0"/>
              <a:t>a</a:t>
            </a:r>
            <a:r>
              <a:rPr lang="pl-PL" sz="3200" baseline="30000" dirty="0" err="1" smtClean="0"/>
              <a:t>n</a:t>
            </a:r>
            <a:r>
              <a:rPr lang="pl-PL" sz="3200" baseline="30000" dirty="0" smtClean="0"/>
              <a:t> </a:t>
            </a:r>
            <a:r>
              <a:rPr lang="pl-PL" sz="3200" dirty="0" smtClean="0"/>
              <a:t>(i-1)+C</a:t>
            </a:r>
            <a:r>
              <a:rPr lang="pl-PL" sz="3200" baseline="-25000" dirty="0" smtClean="0"/>
              <a:t>a</a:t>
            </a:r>
            <a:r>
              <a:rPr lang="pl-PL" sz="3200" baseline="30000" dirty="0" smtClean="0"/>
              <a:t>n+1</a:t>
            </a:r>
            <a:r>
              <a:rPr lang="pl-PL" sz="3200" dirty="0" smtClean="0"/>
              <a:t> (i-1))</a:t>
            </a:r>
          </a:p>
          <a:p>
            <a:pPr algn="ctr"/>
            <a:r>
              <a:rPr lang="pl-PL" sz="3200" dirty="0" err="1" smtClean="0"/>
              <a:t>C</a:t>
            </a:r>
            <a:r>
              <a:rPr lang="pl-PL" sz="3200" baseline="-25000" dirty="0" err="1" smtClean="0"/>
              <a:t>b</a:t>
            </a:r>
            <a:r>
              <a:rPr lang="pl-PL" sz="3200" baseline="30000" dirty="0" err="1" smtClean="0"/>
              <a:t>n</a:t>
            </a:r>
            <a:r>
              <a:rPr lang="pl-PL" sz="3200" baseline="30000" dirty="0" smtClean="0"/>
              <a:t> </a:t>
            </a:r>
            <a:r>
              <a:rPr lang="pl-PL" sz="3200" dirty="0" smtClean="0"/>
              <a:t>(i)=C</a:t>
            </a:r>
            <a:r>
              <a:rPr lang="pl-PL" sz="3200" baseline="-25000" dirty="0" smtClean="0"/>
              <a:t>b</a:t>
            </a:r>
            <a:r>
              <a:rPr lang="pl-PL" sz="3200" baseline="30000" dirty="0" smtClean="0"/>
              <a:t>n-1 </a:t>
            </a:r>
            <a:r>
              <a:rPr lang="pl-PL" sz="3200" dirty="0" smtClean="0"/>
              <a:t>(i-1)+a*C</a:t>
            </a:r>
            <a:r>
              <a:rPr lang="pl-PL" sz="3200" baseline="-25000" dirty="0" smtClean="0"/>
              <a:t>a</a:t>
            </a:r>
            <a:r>
              <a:rPr lang="pl-PL" sz="3200" baseline="30000" dirty="0" smtClean="0"/>
              <a:t>n-1 </a:t>
            </a:r>
            <a:r>
              <a:rPr lang="pl-PL" sz="3200" dirty="0" smtClean="0"/>
              <a:t>(i)</a:t>
            </a:r>
          </a:p>
          <a:p>
            <a:pPr algn="ctr"/>
            <a:r>
              <a:rPr lang="pl-PL" sz="3200" dirty="0" smtClean="0"/>
              <a:t>C(i)=C</a:t>
            </a:r>
            <a:r>
              <a:rPr lang="pl-PL" sz="3200" baseline="-25000" dirty="0" smtClean="0"/>
              <a:t>a</a:t>
            </a:r>
            <a:r>
              <a:rPr lang="pl-PL" sz="3200" dirty="0" smtClean="0"/>
              <a:t>(i)-a*m*</a:t>
            </a:r>
            <a:r>
              <a:rPr lang="pl-PL" sz="3200" dirty="0" err="1" smtClean="0"/>
              <a:t>C</a:t>
            </a:r>
            <a:r>
              <a:rPr lang="pl-PL" sz="3200" baseline="-25000" dirty="0" err="1" smtClean="0"/>
              <a:t>b</a:t>
            </a:r>
            <a:r>
              <a:rPr lang="pl-PL" sz="3200" dirty="0" smtClean="0"/>
              <a:t>(i)</a:t>
            </a:r>
            <a:endParaRPr lang="en-US" sz="3200" dirty="0"/>
          </a:p>
        </p:txBody>
      </p:sp>
      <p:sp>
        <p:nvSpPr>
          <p:cNvPr id="72" name="Schemat blokowy: proces alternatywny 71"/>
          <p:cNvSpPr/>
          <p:nvPr/>
        </p:nvSpPr>
        <p:spPr>
          <a:xfrm>
            <a:off x="2880521" y="36364315"/>
            <a:ext cx="9577064"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err="1" smtClean="0"/>
              <a:t>C</a:t>
            </a:r>
            <a:r>
              <a:rPr lang="pl-PL" sz="3200" baseline="-25000" dirty="0" err="1" smtClean="0"/>
              <a:t>a</a:t>
            </a:r>
            <a:r>
              <a:rPr lang="pl-PL" sz="3200" baseline="30000" dirty="0" err="1" smtClean="0"/>
              <a:t>n</a:t>
            </a:r>
            <a:r>
              <a:rPr lang="pl-PL" sz="3200" dirty="0"/>
              <a:t> </a:t>
            </a:r>
            <a:r>
              <a:rPr lang="pl-PL" sz="3200" dirty="0" smtClean="0"/>
              <a:t>= </a:t>
            </a:r>
            <a:r>
              <a:rPr lang="pl-PL" sz="3200" dirty="0" err="1" smtClean="0"/>
              <a:t>C</a:t>
            </a:r>
            <a:r>
              <a:rPr lang="pl-PL" sz="3200" baseline="-25000" dirty="0" err="1" smtClean="0"/>
              <a:t>a</a:t>
            </a:r>
            <a:r>
              <a:rPr lang="pl-PL" sz="3200" baseline="30000" dirty="0" err="1" smtClean="0"/>
              <a:t>n</a:t>
            </a:r>
            <a:r>
              <a:rPr lang="pl-PL" sz="3200" dirty="0" smtClean="0"/>
              <a:t> + </a:t>
            </a:r>
            <a:r>
              <a:rPr lang="pl-PL" sz="3200" dirty="0" err="1" smtClean="0"/>
              <a:t>C</a:t>
            </a:r>
            <a:r>
              <a:rPr lang="pl-PL" sz="3200" baseline="-25000" dirty="0" err="1" smtClean="0"/>
              <a:t>b</a:t>
            </a:r>
            <a:r>
              <a:rPr lang="pl-PL" sz="3200" baseline="30000" dirty="0" err="1" smtClean="0"/>
              <a:t>n</a:t>
            </a:r>
            <a:endParaRPr lang="pl-PL" sz="3200" dirty="0" smtClean="0"/>
          </a:p>
        </p:txBody>
      </p:sp>
      <p:sp>
        <p:nvSpPr>
          <p:cNvPr id="74" name="Schemat blokowy: proces alternatywny 73"/>
          <p:cNvSpPr/>
          <p:nvPr/>
        </p:nvSpPr>
        <p:spPr>
          <a:xfrm>
            <a:off x="2880520" y="34420099"/>
            <a:ext cx="9577063" cy="15841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a:t>For n=0 to n=t</a:t>
            </a:r>
          </a:p>
          <a:p>
            <a:pPr algn="ctr"/>
            <a:r>
              <a:rPr lang="pl-PL" sz="3200" dirty="0" err="1"/>
              <a:t>C</a:t>
            </a:r>
            <a:r>
              <a:rPr lang="pl-PL" sz="3200" baseline="-25000" dirty="0" err="1"/>
              <a:t>a</a:t>
            </a:r>
            <a:r>
              <a:rPr lang="pl-PL" sz="3200" baseline="30000" dirty="0" err="1"/>
              <a:t>n</a:t>
            </a:r>
            <a:r>
              <a:rPr lang="pl-PL" sz="3200" dirty="0"/>
              <a:t>(i)=</a:t>
            </a:r>
            <a:r>
              <a:rPr lang="pl-PL" sz="3200" dirty="0" err="1"/>
              <a:t>C</a:t>
            </a:r>
            <a:r>
              <a:rPr lang="pl-PL" sz="3200" baseline="-25000" dirty="0" err="1"/>
              <a:t>a</a:t>
            </a:r>
            <a:r>
              <a:rPr lang="pl-PL" sz="3200" baseline="30000" dirty="0" err="1"/>
              <a:t>n</a:t>
            </a:r>
            <a:r>
              <a:rPr lang="pl-PL" sz="3200" dirty="0"/>
              <a:t>(i-1</a:t>
            </a:r>
            <a:r>
              <a:rPr lang="pl-PL" sz="3200" dirty="0" smtClean="0"/>
              <a:t>)</a:t>
            </a:r>
          </a:p>
          <a:p>
            <a:pPr algn="ctr"/>
            <a:r>
              <a:rPr lang="pl-PL" sz="3200" dirty="0" smtClean="0"/>
              <a:t> </a:t>
            </a:r>
            <a:r>
              <a:rPr lang="pl-PL" sz="3200" dirty="0" err="1" smtClean="0"/>
              <a:t>C</a:t>
            </a:r>
            <a:r>
              <a:rPr lang="pl-PL" sz="3200" baseline="-25000" dirty="0" err="1" smtClean="0"/>
              <a:t>b</a:t>
            </a:r>
            <a:r>
              <a:rPr lang="pl-PL" sz="3200" baseline="30000" dirty="0" err="1" smtClean="0"/>
              <a:t>n</a:t>
            </a:r>
            <a:r>
              <a:rPr lang="pl-PL" sz="3200" dirty="0" smtClean="0"/>
              <a:t>(i</a:t>
            </a:r>
            <a:r>
              <a:rPr lang="pl-PL" sz="3200" dirty="0"/>
              <a:t>)=</a:t>
            </a:r>
            <a:r>
              <a:rPr lang="pl-PL" sz="3200" dirty="0" err="1" smtClean="0"/>
              <a:t>C</a:t>
            </a:r>
            <a:r>
              <a:rPr lang="pl-PL" sz="3200" baseline="-25000" dirty="0" err="1" smtClean="0"/>
              <a:t>b</a:t>
            </a:r>
            <a:r>
              <a:rPr lang="pl-PL" sz="3200" baseline="30000" dirty="0" err="1" smtClean="0"/>
              <a:t>n</a:t>
            </a:r>
            <a:r>
              <a:rPr lang="pl-PL" sz="3200" dirty="0" smtClean="0"/>
              <a:t>(i-1)</a:t>
            </a:r>
            <a:endParaRPr lang="pl-PL" sz="3200" dirty="0"/>
          </a:p>
        </p:txBody>
      </p:sp>
      <p:sp>
        <p:nvSpPr>
          <p:cNvPr id="31" name="pole tekstowe 30"/>
          <p:cNvSpPr txBox="1"/>
          <p:nvPr/>
        </p:nvSpPr>
        <p:spPr>
          <a:xfrm>
            <a:off x="15049872" y="35284195"/>
            <a:ext cx="13106604" cy="1938992"/>
          </a:xfrm>
          <a:prstGeom prst="rect">
            <a:avLst/>
          </a:prstGeom>
          <a:noFill/>
        </p:spPr>
        <p:txBody>
          <a:bodyPr wrap="square" rtlCol="0">
            <a:spAutoFit/>
          </a:bodyPr>
          <a:lstStyle/>
          <a:p>
            <a:pPr algn="just" defTabSz="2941991" fontAlgn="auto">
              <a:spcBef>
                <a:spcPts val="0"/>
              </a:spcBef>
              <a:spcAft>
                <a:spcPts val="0"/>
              </a:spcAft>
              <a:defRPr/>
            </a:pPr>
            <a:r>
              <a:rPr lang="en-US" sz="2000" b="1" dirty="0">
                <a:latin typeface="Comic Sans MS" panose="030F0702030302020204" pitchFamily="66" charset="0"/>
              </a:rPr>
              <a:t>ACKNOWLEGMENT </a:t>
            </a:r>
          </a:p>
          <a:p>
            <a:pPr algn="ctr"/>
            <a:r>
              <a:rPr lang="en-US" sz="2000" dirty="0">
                <a:latin typeface="Comic Sans MS" panose="030F0702030302020204" pitchFamily="66" charset="0"/>
              </a:rPr>
              <a:t>This </a:t>
            </a:r>
            <a:r>
              <a:rPr lang="pl-PL" sz="2000" dirty="0" err="1" smtClean="0">
                <a:latin typeface="Comic Sans MS" panose="030F0702030302020204" pitchFamily="66" charset="0"/>
              </a:rPr>
              <a:t>work</a:t>
            </a:r>
            <a:r>
              <a:rPr lang="en-US" sz="2000" dirty="0" smtClean="0">
                <a:latin typeface="Comic Sans MS" panose="030F0702030302020204" pitchFamily="66" charset="0"/>
              </a:rPr>
              <a:t> </a:t>
            </a:r>
            <a:r>
              <a:rPr lang="en-US" sz="2000" dirty="0">
                <a:latin typeface="Comic Sans MS" panose="030F0702030302020204" pitchFamily="66" charset="0"/>
              </a:rPr>
              <a:t>is co-founded by the European Regional Development Fund within the Innovative Economy Operational </a:t>
            </a:r>
            <a:r>
              <a:rPr lang="en-US" sz="2000" dirty="0" err="1">
                <a:latin typeface="Comic Sans MS" panose="030F0702030302020204" pitchFamily="66" charset="0"/>
              </a:rPr>
              <a:t>Programme</a:t>
            </a:r>
            <a:r>
              <a:rPr lang="en-US" sz="2000" dirty="0">
                <a:latin typeface="Comic Sans MS" panose="030F0702030302020204" pitchFamily="66" charset="0"/>
              </a:rPr>
              <a:t> 2007-2013 </a:t>
            </a:r>
            <a:r>
              <a:rPr lang="en-US" sz="2000" dirty="0" smtClean="0">
                <a:latin typeface="Comic Sans MS" panose="030F0702030302020204" pitchFamily="66" charset="0"/>
              </a:rPr>
              <a:t>of </a:t>
            </a:r>
            <a:r>
              <a:rPr lang="en-US" sz="2000" dirty="0">
                <a:latin typeface="Comic Sans MS" panose="030F0702030302020204" pitchFamily="66" charset="0"/>
              </a:rPr>
              <a:t>the </a:t>
            </a:r>
            <a:r>
              <a:rPr lang="en-US" sz="2000" dirty="0" smtClean="0">
                <a:latin typeface="Comic Sans MS" panose="030F0702030302020204" pitchFamily="66" charset="0"/>
              </a:rPr>
              <a:t>project</a:t>
            </a:r>
            <a:r>
              <a:rPr lang="pl-PL" sz="2000" dirty="0" smtClean="0">
                <a:latin typeface="Comic Sans MS" panose="030F0702030302020204" pitchFamily="66" charset="0"/>
              </a:rPr>
              <a:t>s:</a:t>
            </a:r>
            <a:r>
              <a:rPr lang="en-US" sz="2000" dirty="0" smtClean="0">
                <a:latin typeface="Comic Sans MS" panose="030F0702030302020204" pitchFamily="66" charset="0"/>
              </a:rPr>
              <a:t> </a:t>
            </a:r>
            <a:r>
              <a:rPr lang="en-US" sz="2000" dirty="0">
                <a:latin typeface="Comic Sans MS" panose="030F0702030302020204" pitchFamily="66" charset="0"/>
              </a:rPr>
              <a:t>“Development of technology for a new generation of the hydrogen and hydrogen compounds sensor for applications in above normative conditions” No </a:t>
            </a:r>
            <a:r>
              <a:rPr lang="en-US" sz="2000" dirty="0" smtClean="0">
                <a:latin typeface="Comic Sans MS" panose="030F0702030302020204" pitchFamily="66" charset="0"/>
              </a:rPr>
              <a:t>UDA-POIG.01.03.01-14-071/08-0</a:t>
            </a:r>
            <a:r>
              <a:rPr lang="pl-PL" sz="2000" dirty="0" smtClean="0">
                <a:latin typeface="Comic Sans MS" panose="030F0702030302020204" pitchFamily="66" charset="0"/>
              </a:rPr>
              <a:t>9</a:t>
            </a:r>
            <a:r>
              <a:rPr lang="en-US" sz="2000" dirty="0" smtClean="0">
                <a:latin typeface="Comic Sans MS" panose="030F0702030302020204" pitchFamily="66" charset="0"/>
              </a:rPr>
              <a:t>) and </a:t>
            </a:r>
            <a:r>
              <a:rPr lang="pl-PL" sz="2000" dirty="0" smtClean="0">
                <a:latin typeface="Comic Sans MS" panose="030F0702030302020204" pitchFamily="66" charset="0"/>
              </a:rPr>
              <a:t>„</a:t>
            </a:r>
            <a:r>
              <a:rPr lang="pl-PL" sz="2000" dirty="0" err="1" smtClean="0">
                <a:latin typeface="Comic Sans MS" panose="030F0702030302020204" pitchFamily="66" charset="0"/>
              </a:rPr>
              <a:t>Analitical</a:t>
            </a:r>
            <a:r>
              <a:rPr lang="pl-PL" sz="2000" dirty="0" smtClean="0">
                <a:latin typeface="Comic Sans MS" panose="030F0702030302020204" pitchFamily="66" charset="0"/>
              </a:rPr>
              <a:t> high-resolution </a:t>
            </a:r>
            <a:r>
              <a:rPr lang="pl-PL" sz="2000" dirty="0" err="1" smtClean="0">
                <a:latin typeface="Comic Sans MS" panose="030F0702030302020204" pitchFamily="66" charset="0"/>
              </a:rPr>
              <a:t>transmission</a:t>
            </a:r>
            <a:r>
              <a:rPr lang="pl-PL" sz="2000" dirty="0" smtClean="0">
                <a:latin typeface="Comic Sans MS" panose="030F0702030302020204" pitchFamily="66" charset="0"/>
              </a:rPr>
              <a:t> </a:t>
            </a:r>
            <a:r>
              <a:rPr lang="pl-PL" sz="2000" dirty="0" err="1" smtClean="0">
                <a:latin typeface="Comic Sans MS" panose="030F0702030302020204" pitchFamily="66" charset="0"/>
              </a:rPr>
              <a:t>electron</a:t>
            </a:r>
            <a:r>
              <a:rPr lang="pl-PL" sz="2000" dirty="0" smtClean="0">
                <a:latin typeface="Comic Sans MS" panose="030F0702030302020204" pitchFamily="66" charset="0"/>
              </a:rPr>
              <a:t> </a:t>
            </a:r>
            <a:r>
              <a:rPr lang="pl-PL" sz="2000" dirty="0" err="1" smtClean="0">
                <a:latin typeface="Comic Sans MS" panose="030F0702030302020204" pitchFamily="66" charset="0"/>
              </a:rPr>
              <a:t>microscope</a:t>
            </a:r>
            <a:r>
              <a:rPr lang="pl-PL" sz="2000" dirty="0" smtClean="0">
                <a:latin typeface="Comic Sans MS" panose="030F0702030302020204" pitchFamily="66" charset="0"/>
              </a:rPr>
              <a:t> for </a:t>
            </a:r>
            <a:r>
              <a:rPr lang="pl-PL" sz="2000" dirty="0" err="1" smtClean="0">
                <a:latin typeface="Comic Sans MS" panose="030F0702030302020204" pitchFamily="66" charset="0"/>
              </a:rPr>
              <a:t>nanotechnology</a:t>
            </a:r>
            <a:r>
              <a:rPr lang="pl-PL" sz="2000" dirty="0" smtClean="0">
                <a:latin typeface="Comic Sans MS" panose="030F0702030302020204" pitchFamily="66" charset="0"/>
              </a:rPr>
              <a:t>,  </a:t>
            </a:r>
            <a:r>
              <a:rPr lang="pl-PL" sz="2000" dirty="0" err="1" smtClean="0">
                <a:latin typeface="Comic Sans MS" panose="030F0702030302020204" pitchFamily="66" charset="0"/>
              </a:rPr>
              <a:t>nanoscience</a:t>
            </a:r>
            <a:r>
              <a:rPr lang="pl-PL" sz="2000" dirty="0" smtClean="0">
                <a:latin typeface="Comic Sans MS" panose="030F0702030302020204" pitchFamily="66" charset="0"/>
              </a:rPr>
              <a:t> and </a:t>
            </a:r>
            <a:r>
              <a:rPr lang="pl-PL" sz="2000" dirty="0" err="1" smtClean="0">
                <a:latin typeface="Comic Sans MS" panose="030F0702030302020204" pitchFamily="66" charset="0"/>
              </a:rPr>
              <a:t>spintronics</a:t>
            </a:r>
            <a:r>
              <a:rPr lang="pl-PL" sz="2000" dirty="0" smtClean="0">
                <a:latin typeface="Comic Sans MS" panose="030F0702030302020204" pitchFamily="66" charset="0"/>
              </a:rPr>
              <a:t>” </a:t>
            </a:r>
            <a:r>
              <a:rPr lang="en-US" sz="2000" dirty="0" smtClean="0">
                <a:latin typeface="Comic Sans MS" panose="030F0702030302020204" pitchFamily="66" charset="0"/>
              </a:rPr>
              <a:t>No</a:t>
            </a:r>
            <a:r>
              <a:rPr lang="en-US" sz="2000" dirty="0">
                <a:latin typeface="Comic Sans MS" panose="030F0702030302020204" pitchFamily="66" charset="0"/>
              </a:rPr>
              <a:t>. POIG.02.01-00-14-032/08 </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579</Words>
  <Application>Microsoft Office PowerPoint</Application>
  <PresentationFormat>Niestandardowy</PresentationFormat>
  <Paragraphs>41</Paragraphs>
  <Slides>1</Slides>
  <Notes>0</Notes>
  <HiddenSlides>0</HiddenSlides>
  <MMClips>0</MMClips>
  <ScaleCrop>false</ScaleCrop>
  <HeadingPairs>
    <vt:vector size="4" baseType="variant">
      <vt:variant>
        <vt:lpstr>Motyw</vt:lpstr>
      </vt:variant>
      <vt:variant>
        <vt:i4>1</vt:i4>
      </vt:variant>
      <vt:variant>
        <vt:lpstr>Tytuły slajdów</vt:lpstr>
      </vt:variant>
      <vt:variant>
        <vt:i4>1</vt:i4>
      </vt:variant>
    </vt:vector>
  </HeadingPairs>
  <TitlesOfParts>
    <vt:vector size="2" baseType="lpstr">
      <vt:lpstr>Motyw pakietu Office</vt:lpstr>
      <vt:lpstr>Slajd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czerwosz</dc:creator>
  <cp:lastModifiedBy>czerwosz</cp:lastModifiedBy>
  <cp:revision>47</cp:revision>
  <dcterms:created xsi:type="dcterms:W3CDTF">2014-05-23T06:59:51Z</dcterms:created>
  <dcterms:modified xsi:type="dcterms:W3CDTF">2014-06-04T13:03:48Z</dcterms:modified>
</cp:coreProperties>
</file>